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4"/>
  </p:notesMasterIdLst>
  <p:sldIdLst>
    <p:sldId id="256" r:id="rId5"/>
    <p:sldId id="272" r:id="rId6"/>
    <p:sldId id="258" r:id="rId7"/>
    <p:sldId id="276" r:id="rId8"/>
    <p:sldId id="277" r:id="rId9"/>
    <p:sldId id="282" r:id="rId10"/>
    <p:sldId id="284" r:id="rId11"/>
    <p:sldId id="288" r:id="rId12"/>
    <p:sldId id="293" r:id="rId13"/>
    <p:sldId id="327" r:id="rId14"/>
    <p:sldId id="328" r:id="rId15"/>
    <p:sldId id="330" r:id="rId16"/>
    <p:sldId id="329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2" r:id="rId28"/>
    <p:sldId id="343" r:id="rId29"/>
    <p:sldId id="344" r:id="rId30"/>
    <p:sldId id="345" r:id="rId31"/>
    <p:sldId id="357" r:id="rId32"/>
    <p:sldId id="358" r:id="rId33"/>
    <p:sldId id="359" r:id="rId34"/>
    <p:sldId id="360" r:id="rId35"/>
    <p:sldId id="361" r:id="rId36"/>
    <p:sldId id="362" r:id="rId37"/>
    <p:sldId id="274" r:id="rId38"/>
    <p:sldId id="346" r:id="rId39"/>
    <p:sldId id="347" r:id="rId40"/>
    <p:sldId id="348" r:id="rId41"/>
    <p:sldId id="349" r:id="rId42"/>
    <p:sldId id="350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51" r:id="rId52"/>
    <p:sldId id="352" r:id="rId53"/>
    <p:sldId id="353" r:id="rId54"/>
    <p:sldId id="354" r:id="rId55"/>
    <p:sldId id="355" r:id="rId56"/>
    <p:sldId id="356" r:id="rId57"/>
    <p:sldId id="371" r:id="rId58"/>
    <p:sldId id="372" r:id="rId59"/>
    <p:sldId id="374" r:id="rId60"/>
    <p:sldId id="373" r:id="rId61"/>
    <p:sldId id="375" r:id="rId62"/>
    <p:sldId id="376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6" r:id="rId71"/>
    <p:sldId id="387" r:id="rId72"/>
    <p:sldId id="261" r:id="rId73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71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指令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$</a:t>
            </a:r>
            <a:r>
              <a:rPr lang="zh-TW" altLang="en-US" dirty="0" smtClean="0"/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docker-compose.yml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0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指令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$</a:t>
            </a:r>
            <a:r>
              <a:rPr lang="zh-TW" altLang="en-US" dirty="0" smtClean="0"/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-compose up -d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組員：蔡昀</a:t>
            </a:r>
            <a:r>
              <a:rPr lang="zh-TW" altLang="en-US" dirty="0"/>
              <a:t>霖</a:t>
            </a:r>
            <a:r>
              <a:rPr lang="zh-TW" altLang="en-US" dirty="0" smtClean="0"/>
              <a:t>、糠依</a:t>
            </a:r>
            <a:r>
              <a:rPr lang="zh-TW" altLang="en-US" dirty="0"/>
              <a:t>婷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FHIR Server </a:t>
            </a:r>
            <a:r>
              <a:rPr lang="zh-TW" altLang="en-US" dirty="0" smtClean="0"/>
              <a:t>安裝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設定</a:t>
            </a:r>
            <a:r>
              <a:rPr lang="zh-TW" altLang="en-US" sz="2200" b="0" dirty="0">
                <a:latin typeface="+mj-ea"/>
              </a:rPr>
              <a:t>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146" name="Picture 2" descr="https://lh4.googleusercontent.com/Jfp_ItjgkWBCm7-DGAn9nOT8Yu4cDwIX5ox8VoGMPctYCeUHl-OXUK1AZDhE9NMHH_keb12TN7CPN3b9u0buxsoaUPpbo4lbaFwEtMu4nLC_CZxfn1btaWFGGJ7BzGLptx-o7AGAr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" y="1165013"/>
            <a:ext cx="6050166" cy="50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r1No3H3PpGSxQ7mB7p0TmfkLw_3q0p_ZuNXul5mkQm1ry7XcTtLYteMEMDe2WfqznmgkPXNPa2u99rI9U-1xOye87aqNs0xCcNmr_86sCpuMiVG-XeO6GAf85H3cvRfwUi2k_FjHA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1165013"/>
            <a:ext cx="6037306" cy="504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</a:t>
            </a:r>
            <a:r>
              <a:rPr lang="zh-TW" altLang="en-US" sz="2200" b="0" dirty="0">
                <a:latin typeface="+mj-ea"/>
              </a:rPr>
              <a:t>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下載</a:t>
            </a:r>
            <a:r>
              <a:rPr lang="en-US" altLang="zh-TW" sz="2200" b="0" dirty="0">
                <a:latin typeface="+mj-ea"/>
              </a:rPr>
              <a:t>Ubuntu</a:t>
            </a:r>
            <a:r>
              <a:rPr lang="zh-TW" altLang="en-US" sz="2200" b="0" dirty="0">
                <a:latin typeface="+mj-ea"/>
              </a:rPr>
              <a:t>、選擇預設</a:t>
            </a:r>
            <a:r>
              <a:rPr lang="en-US" altLang="zh-TW" sz="2200" b="0" dirty="0" err="1">
                <a:latin typeface="+mj-ea"/>
              </a:rPr>
              <a:t>ip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7" name="Picture 6" descr="https://lh3.googleusercontent.com/YcqWaPMBS6rQL61YCnhaDo6cBxin6rvPwxxm8xZ2BCTXBEs9VQK_2_W_yl25ES7OeA_WojAvTD3tSH6d1imu4Me4fIhKBP6QZIinSWzwf6KgYOD5diuto08rGgZdWwEvKujy5Ar_a8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" y="1205489"/>
            <a:ext cx="6028433" cy="5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4.googleusercontent.com/1S6UjH0_6mQk_lhqW28e1GN-rLbmEfKtaOVlF0hfuZG7siJGjuxxwtquyJBlHW6xST6ICUkY9G16pJpRT1G7lLrieNDrlu08eQFdGb53haap82sHiZuvWpFXaOxiUJ_yKK5Zsy0oq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1205489"/>
            <a:ext cx="6015199" cy="50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9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200" b="0" dirty="0">
                <a:latin typeface="+mj-ea"/>
              </a:rPr>
              <a:t>(</a:t>
            </a:r>
            <a:r>
              <a:rPr lang="zh-TW" altLang="en-US" sz="2200" b="0" dirty="0">
                <a:latin typeface="+mj-ea"/>
              </a:rPr>
              <a:t>可以手動設定</a:t>
            </a:r>
            <a:r>
              <a:rPr lang="en-US" altLang="zh-TW" sz="2200" b="0" dirty="0" err="1">
                <a:latin typeface="+mj-ea"/>
              </a:rPr>
              <a:t>ip</a:t>
            </a:r>
            <a:r>
              <a:rPr lang="en-US" altLang="zh-TW" sz="2200" b="0" dirty="0">
                <a:latin typeface="+mj-ea"/>
              </a:rPr>
              <a:t>)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Picture 8" descr="https://lh3.googleusercontent.com/vBG6GzU2SdstyUK_stKJ4k3MhQdUpD-xJa42zeau1sh_ok7MsQIRNLzVV2Ydj0UIhz0Z6RK5FZLiWj09UscPms3rrtOW9rlZkw1lIhtuQvUM911tZw7UyUX5fpHv9ohhUfFw2fXNi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" y="1191203"/>
            <a:ext cx="6010447" cy="503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JMECt9Hvv-qyQhxUXv_HpxetMt5avaP0kc11g82iAhzX0CrjyMwpAGIX3ctDO3KCb9P7ylwrF5JOVUxB4n0ukNlSpADJpu43BmrXdch1py7dg12ctPeG0JdUJJTDTc4OuYyA_i5FP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19" y="1191203"/>
            <a:ext cx="6012860" cy="504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配置位址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6" descr="https://lh6.googleusercontent.com/ladcZgBO_0rcAukGITXq1Q8OrAwuUOWt0crdbbOpTRiGFhgF3wMnTYPsD_ep3eY2CHp-O7OXdQHNhp5axSBZi0b6JK5T2yZlKYur4jyIdz8h8yOGP_-pad_SJG-LlRnjWhy7XbuOEJ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" y="1251052"/>
            <a:ext cx="6011263" cy="49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5.googleusercontent.com/i0jk7JHrhUx2tzbfpRrlN_WoMfNwsz-9J6jnllyumK2g6miJO0iG0yb5_JfPchLWOhyJ1lNIhWfDJLaFqtux-VjxzO7ke9-nslOpaX5HN1Ki7qn7lXHHdigtvVRPgiIFYrwNYmhpLM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1251052"/>
            <a:ext cx="6008683" cy="49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2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選擇磁盤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Picture 6" descr="https://lh6.googleusercontent.com/xoT6L9VKdQ6K99r1lZKevlP0OlEwGvzxuoAp8yUjKzq3ySakdD3pSNEsvt3NreX3jwPl8codHA8ujdOBtKkFp2k1bz6AFxphI26bP6RJrW4vcGCqDMiktOk8SNvIyg7RO4Pfs6GV5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" y="1254241"/>
            <a:ext cx="6017664" cy="4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AuHd80PNKNOC_afAY50EnOuP7v5fzbOSoR5PuAxBf9SSCbC0FOm_Ho7G1n4BerYrigYBIwYvvmRnqL-nFVQbPo5C7Ie0amv-ga5_fHkiL443kNCeJO_1_gJPnieYOlIRI1Ph3AnYw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895" y="1254241"/>
            <a:ext cx="6016762" cy="498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確認設置是否正確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Picture 6" descr="https://lh5.googleusercontent.com/8S6bQaa-JoOfh4z6HsweFBcXJSE0QiCkDooQDZuL9QUsuD9yd_CWskKM96eshLBXwi8n_2Yh7XWJmbRX1cTUyiinZmGbBOF6ouO3B5kScNNc1HDjdmxLC8SqKmxsVnoRdByS01Wb6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" y="1270490"/>
            <a:ext cx="6007753" cy="49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4.googleusercontent.com/36LZHAiiCiO-uJ_l7wHUrEe0j1HUjRX8HOcTLJANTari6yqpkmi0AKZfZJrBKsuKfVya31D0JLeffBmFUtKflbmusAXHPrqESbTp6flEAzkF5xcWH9B8MVH--2kXfyJEkIWsfU-f4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84" y="1267186"/>
            <a:ext cx="6002684" cy="496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設定帳密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Picture 6" descr="https://lh5.googleusercontent.com/OnzEna8MvzBl1xcgLMdGYeBolWGs6bHMhZvy-mKFbQq1XSr69Fx53pRmUHwDOrczG3SO2F3E1mjxUswbEajldK6vJ4MZxP0LemSwvTWlLQDtNS9IH0lqSza3og5RTtAqytCC0AFfG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307" y="1490518"/>
            <a:ext cx="6007795" cy="49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安裝</a:t>
            </a:r>
            <a:r>
              <a:rPr lang="en-US" altLang="zh-TW" sz="2200" b="0" dirty="0">
                <a:latin typeface="+mj-ea"/>
              </a:rPr>
              <a:t>package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Picture 8" descr="https://lh3.googleusercontent.com/vwCeqjyNWK7aYSsOjQvOmSWPoOi6KcHfYiAvHSbPlEMmJNoDACB52nEZG0wU9S0RsWQCFmFn76IQJkWtD4YENQYFgZi3__wX8d0EvPoU9y9KYBTA06t8YJNa9s04HtQNDcISKiJIO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" y="1254614"/>
            <a:ext cx="6007262" cy="498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NRtttju9P2lBcRsCc37bEInMaNgVrETPcDFV4Z3tth4IpYicJA0Rh4ph-ouS-ye60acWuJVp8rg8fppbdh42V1w-UESfHkhnnMqI-AqgL_cTo2hK267Dw59OserMSFaDo3uufenFG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38" y="1254615"/>
            <a:ext cx="6007262" cy="498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1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啟動作業系統</a:t>
            </a:r>
            <a:r>
              <a:rPr lang="en-US" altLang="zh-TW" sz="2200" b="0" dirty="0">
                <a:latin typeface="+mj-ea"/>
              </a:rPr>
              <a:t>-</a:t>
            </a:r>
            <a:r>
              <a:rPr lang="zh-TW" altLang="en-US" sz="2200" b="0" dirty="0">
                <a:latin typeface="+mj-ea"/>
              </a:rPr>
              <a:t>完成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6" name="Picture 2" descr="https://lh3.googleusercontent.com/K3IIJ8TpPEQmxwL4ufs3V8C_z5w4QZbsE7pXvN364VSovin7-szkmIfalIgA5rF_-xFKd0aZuLU-mSWgJMRt__9hxw6vfhjIkn0PE9BZFyDLuRjEwicVP49zdrQ88iJui710cxOW_Q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7" y="1180899"/>
            <a:ext cx="6007262" cy="505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epVZ4DE87fqef1iRvrCs19YYxnx2EFeCVALoQi75FEM43aR7aRYX6L4ZT5fLetAUQVHQL2KZRjhWxc3ItO0ykW9SvyWueIJnAhrhSpJZQj7gg3I2Mdj9GfRZOAOX3x0FWAPlodrNh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739" y="1187202"/>
            <a:ext cx="6007262" cy="504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2200" b="0" dirty="0">
                <a:latin typeface="+mj-ea"/>
              </a:rPr>
              <a:t>安裝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ssh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076" name="Picture 4" descr="https://lh6.googleusercontent.com/LSruqxruqHfDaXfg3APS2Ocacufn8M0wo7JpYLFij5XRXZjqUUQnji0FBR-xCeSi0vEHAugqEpAR_y_CAnX2RbRbgZqiNDB3FJzBvHkmZU-A0w0-Cnzp_cjYGWf-EQC_3K1zoCLqs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4" y="2209803"/>
            <a:ext cx="5334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QpDUJSfWdUusB1XOMMrXSVxZE_Xva6Miw666m-gJ2qw5AH7sEuZp8lNNPPB9z68dNiPVAIRmgU4w5fC76hGSTl0Y9grudse0P_c2gkVYzhzUrjbC7P6REreUQSXxu1b-SDxdqLY8d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68" y="629630"/>
            <a:ext cx="6670723" cy="56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930109" y="1051361"/>
            <a:ext cx="6216109" cy="4778319"/>
            <a:chOff x="-930109" y="1051361"/>
            <a:chExt cx="62161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r"/>
              <a:r>
                <a:rPr lang="zh-TW" altLang="en-US" sz="5400" b="1" spc="300" dirty="0" smtClean="0">
                  <a:solidFill>
                    <a:schemeClr val="tx2"/>
                  </a:solidFill>
                </a:rPr>
                <a:t>目錄</a:t>
              </a:r>
              <a:endParaRPr lang="en-US" altLang="zh-CN" sz="5400" b="1" spc="3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167955" y="1083073"/>
            <a:ext cx="5239029" cy="4691854"/>
            <a:chOff x="6276020" y="263599"/>
            <a:chExt cx="5239029" cy="4691854"/>
          </a:xfrm>
        </p:grpSpPr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3441242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2671393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1910199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1061774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263599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00369" y="359021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 err="1" smtClean="0"/>
                <a:t>Protainer</a:t>
              </a:r>
              <a:r>
                <a:rPr lang="zh-TW" altLang="en-US" sz="1600" b="1" dirty="0" smtClean="0"/>
                <a:t>安裝</a:t>
              </a:r>
              <a:endParaRPr lang="zh-CN" altLang="en-US" sz="1600" b="1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00369" y="281935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 smtClean="0"/>
                <a:t>Docker </a:t>
              </a:r>
              <a:r>
                <a:rPr lang="en-US" altLang="zh-CN" sz="1600" b="1" dirty="0" err="1" smtClean="0"/>
                <a:t>Deamon</a:t>
              </a:r>
              <a:r>
                <a:rPr lang="zh-TW" altLang="en-US" sz="1600" b="1" dirty="0" smtClean="0"/>
                <a:t>安裝</a:t>
              </a:r>
              <a:endParaRPr lang="zh-CN" altLang="en-US" sz="1600" b="1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00369" y="204211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 smtClean="0"/>
                <a:t>Nginx</a:t>
              </a:r>
              <a:r>
                <a:rPr lang="zh-TW" altLang="en-US" sz="1600" b="1" dirty="0" smtClean="0"/>
                <a:t>安裝</a:t>
              </a:r>
              <a:endParaRPr lang="zh-CN" altLang="en-US" sz="1600" b="1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00369" y="1197107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 smtClean="0"/>
                <a:t>Putty</a:t>
              </a:r>
              <a:r>
                <a:rPr lang="zh-TW" altLang="en-US" sz="1600" b="1" dirty="0" smtClean="0"/>
                <a:t>安裝</a:t>
              </a:r>
              <a:endParaRPr lang="zh-CN" altLang="en-US" sz="1600" b="1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00369" y="39642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 err="1" smtClean="0"/>
                <a:t>VirtualBox</a:t>
              </a:r>
              <a:r>
                <a:rPr lang="zh-TW" altLang="en-US" sz="1600" b="1" dirty="0" smtClean="0"/>
                <a:t>安裝</a:t>
              </a:r>
              <a:endParaRPr lang="zh-CN" altLang="en-US" sz="1600" b="1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45561" y="1061774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45561" y="1868469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45561" y="2600312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45561" y="3429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76020" y="4214554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</a:t>
              </a:r>
              <a:r>
                <a:rPr lang="en-US" altLang="zh-TW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en-US" altLang="zh-CN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0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45561" y="4955453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45561" y="4168782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00369" y="435692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TW" sz="1600" b="1" dirty="0" smtClean="0"/>
                <a:t>FHIR Server</a:t>
              </a:r>
              <a:r>
                <a:rPr lang="zh-TW" altLang="en-US" sz="1600" b="1" dirty="0" smtClean="0"/>
                <a:t>安裝</a:t>
              </a:r>
              <a:r>
                <a:rPr lang="en-US" altLang="zh-TW" sz="1600" b="1" dirty="0" smtClean="0"/>
                <a:t>-MySQL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設定網路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0" y="1296592"/>
            <a:ext cx="10051130" cy="64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200" b="0" dirty="0">
                <a:latin typeface="+mj-ea"/>
              </a:rPr>
              <a:t>VM</a:t>
            </a:r>
            <a:r>
              <a:rPr lang="zh-TW" altLang="en-US" sz="2200" b="0" dirty="0">
                <a:latin typeface="+mj-ea"/>
              </a:rPr>
              <a:t>本身無法複製貼上，可以使用</a:t>
            </a:r>
            <a:r>
              <a:rPr lang="en-US" altLang="zh-TW" sz="2200" b="0" dirty="0" err="1">
                <a:latin typeface="+mj-ea"/>
              </a:rPr>
              <a:t>PuTTy</a:t>
            </a:r>
            <a:r>
              <a:rPr lang="zh-TW" altLang="en-US" sz="2200" b="0" dirty="0">
                <a:latin typeface="+mj-ea"/>
              </a:rPr>
              <a:t>、</a:t>
            </a:r>
            <a:r>
              <a:rPr lang="en-US" altLang="zh-TW" sz="2200" b="0" dirty="0" err="1">
                <a:latin typeface="+mj-ea"/>
              </a:rPr>
              <a:t>Git</a:t>
            </a:r>
            <a:r>
              <a:rPr lang="zh-TW" altLang="en-US" sz="2200" b="0" dirty="0">
                <a:latin typeface="+mj-ea"/>
              </a:rPr>
              <a:t> </a:t>
            </a:r>
            <a:r>
              <a:rPr lang="en-US" altLang="zh-TW" sz="2200" b="0" dirty="0">
                <a:latin typeface="+mj-ea"/>
              </a:rPr>
              <a:t>Bash</a:t>
            </a:r>
            <a:br>
              <a:rPr lang="en-US" altLang="zh-TW" sz="2200" b="0" dirty="0">
                <a:latin typeface="+mj-ea"/>
              </a:rPr>
            </a:br>
            <a:r>
              <a:rPr lang="en-US" altLang="zh-TW" sz="2200" b="0" dirty="0">
                <a:latin typeface="+mj-ea"/>
              </a:rPr>
              <a:t>(</a:t>
            </a:r>
            <a:r>
              <a:rPr lang="en-US" altLang="zh-TW" sz="2200" b="0" dirty="0" err="1">
                <a:latin typeface="+mj-ea"/>
              </a:rPr>
              <a:t>PuTTy</a:t>
            </a:r>
            <a:r>
              <a:rPr lang="zh-TW" altLang="en-US" sz="2200" b="0" dirty="0">
                <a:latin typeface="+mj-ea"/>
              </a:rPr>
              <a:t>安裝在後面章節有教學</a:t>
            </a:r>
            <a:r>
              <a:rPr lang="en-US" altLang="zh-TW" sz="2200" b="0" dirty="0">
                <a:latin typeface="+mj-ea"/>
              </a:rPr>
              <a:t>)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04" y="1099214"/>
            <a:ext cx="10351002" cy="57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利用</a:t>
            </a:r>
            <a:r>
              <a:rPr lang="en-US" altLang="zh-TW" sz="2200" b="0" dirty="0" err="1">
                <a:latin typeface="+mj-ea"/>
              </a:rPr>
              <a:t>ssh</a:t>
            </a:r>
            <a:r>
              <a:rPr lang="zh-TW" altLang="en-US" sz="2200" b="0" dirty="0">
                <a:latin typeface="+mj-ea"/>
              </a:rPr>
              <a:t>連接到</a:t>
            </a:r>
            <a:r>
              <a:rPr lang="en-US" altLang="zh-TW" sz="2200" b="0" dirty="0">
                <a:latin typeface="+mj-ea"/>
              </a:rPr>
              <a:t>VM</a:t>
            </a:r>
            <a:br>
              <a:rPr lang="en-US" altLang="zh-TW" sz="2200" b="0" dirty="0">
                <a:latin typeface="+mj-ea"/>
              </a:rPr>
            </a:b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146" name="Picture 2" descr="https://lh3.googleusercontent.com/-Wh-tXlHrRsmqT8UspGehm8Pql3ZhZ2aXNgRkLZz6ULQaRYpjoK_2M7HPAh4e1w_qUUmzA6CCsHzpV7AXHrqNd5PJqJw4fR3-z-SGDHzxbwqIyB82TD0JoHm7AS93O6ZmHSKGzadI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13" y="1126048"/>
            <a:ext cx="9581983" cy="53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411476" y="59851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指令：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</a:t>
            </a:r>
            <a:r>
              <a:rPr lang="en-US" altLang="zh-TW" dirty="0"/>
              <a:t>fhir_mis@127.0.1.1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514350"/>
            <a:ext cx="10850563" cy="1028699"/>
          </a:xfrm>
        </p:spPr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順利連接到虛擬機</a:t>
            </a:r>
            <a:r>
              <a:rPr lang="zh-TW" altLang="en-US" sz="2200" b="0" dirty="0">
                <a:latin typeface="+mj-ea"/>
              </a:rPr>
              <a:t>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20" y="514349"/>
            <a:ext cx="94107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設定文件</a:t>
            </a:r>
            <a:r>
              <a:rPr lang="en-US" altLang="zh-TW" sz="2200" b="0" dirty="0">
                <a:latin typeface="+mj-ea"/>
              </a:rPr>
              <a:t>(</a:t>
            </a:r>
            <a:r>
              <a:rPr lang="zh-TW" altLang="en-US" sz="2200" b="0" dirty="0">
                <a:latin typeface="+mj-ea"/>
              </a:rPr>
              <a:t>以</a:t>
            </a:r>
            <a:r>
              <a:rPr lang="en-US" altLang="zh-TW" sz="2200" b="0" dirty="0" err="1">
                <a:latin typeface="+mj-ea"/>
              </a:rPr>
              <a:t>PuTTy</a:t>
            </a:r>
            <a:r>
              <a:rPr lang="zh-TW" altLang="en-US" sz="2200" b="0" dirty="0">
                <a:latin typeface="+mj-ea"/>
              </a:rPr>
              <a:t>為例</a:t>
            </a:r>
            <a:r>
              <a:rPr lang="en-US" altLang="zh-TW" sz="2200" b="0" dirty="0">
                <a:latin typeface="+mj-ea"/>
              </a:rPr>
              <a:t>)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20" y="1028700"/>
            <a:ext cx="5749970" cy="56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從</a:t>
            </a:r>
            <a:r>
              <a:rPr lang="en-US" altLang="zh-TW" sz="2200" b="0" dirty="0">
                <a:latin typeface="+mj-ea"/>
              </a:rPr>
              <a:t>souces.list.docx</a:t>
            </a:r>
            <a:r>
              <a:rPr lang="zh-TW" altLang="en-US" sz="2200" b="0" dirty="0">
                <a:latin typeface="+mj-ea"/>
              </a:rPr>
              <a:t>複製內容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42" y="1323550"/>
            <a:ext cx="8906125" cy="52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5642" y="1"/>
            <a:ext cx="10894845" cy="1347789"/>
          </a:xfrm>
        </p:spPr>
        <p:txBody>
          <a:bodyPr>
            <a:normAutofit/>
          </a:bodyPr>
          <a:lstStyle/>
          <a:p>
            <a:r>
              <a:rPr lang="en-US" altLang="zh-TW" sz="2200" b="0" dirty="0">
                <a:latin typeface="+mj-ea"/>
              </a:rPr>
              <a:t>Step1.  </a:t>
            </a:r>
            <a:r>
              <a:rPr lang="en-US" altLang="zh-TW" sz="2200" b="0" dirty="0" err="1">
                <a:latin typeface="+mj-ea"/>
              </a:rPr>
              <a:t>ctrl+k</a:t>
            </a:r>
            <a:r>
              <a:rPr lang="zh-TW" altLang="en-US" sz="2200" b="0" dirty="0">
                <a:latin typeface="+mj-ea"/>
              </a:rPr>
              <a:t>先刪除原本文件</a:t>
            </a:r>
            <a:r>
              <a:rPr lang="en-US" altLang="zh-TW" sz="2200" b="0" dirty="0">
                <a:latin typeface="+mj-ea"/>
              </a:rPr>
              <a:t/>
            </a:r>
            <a:br>
              <a:rPr lang="en-US" altLang="zh-TW" sz="2200" b="0" dirty="0">
                <a:latin typeface="+mj-ea"/>
              </a:rPr>
            </a:br>
            <a:r>
              <a:rPr lang="en-US" altLang="zh-TW" sz="2200" b="0" dirty="0">
                <a:latin typeface="+mj-ea"/>
              </a:rPr>
              <a:t>S</a:t>
            </a:r>
            <a:r>
              <a:rPr lang="en-US" altLang="zh-TW" sz="2200" b="0" dirty="0">
                <a:latin typeface="+mj-ea"/>
              </a:rPr>
              <a:t>tep2.  </a:t>
            </a:r>
            <a:r>
              <a:rPr lang="zh-TW" altLang="en-US" sz="2200" b="0" dirty="0">
                <a:latin typeface="+mj-ea"/>
              </a:rPr>
              <a:t>貼上</a:t>
            </a:r>
            <a:r>
              <a:rPr lang="en-US" altLang="zh-TW" sz="2200" b="0" dirty="0">
                <a:latin typeface="+mj-ea"/>
              </a:rPr>
              <a:t>sources.list.docx</a:t>
            </a:r>
            <a:r>
              <a:rPr lang="zh-TW" altLang="en-US" sz="2200" b="0" dirty="0">
                <a:latin typeface="+mj-ea"/>
              </a:rPr>
              <a:t>的內容</a:t>
            </a:r>
            <a:r>
              <a:rPr lang="en-US" altLang="zh-TW" sz="2200" b="0" dirty="0">
                <a:latin typeface="+mj-ea"/>
              </a:rPr>
              <a:t/>
            </a:r>
            <a:br>
              <a:rPr lang="en-US" altLang="zh-TW" sz="2200" b="0" dirty="0">
                <a:latin typeface="+mj-ea"/>
              </a:rPr>
            </a:br>
            <a:r>
              <a:rPr lang="en-US" altLang="zh-TW" sz="2200" b="0" dirty="0">
                <a:latin typeface="+mj-ea"/>
              </a:rPr>
              <a:t>Step3.  </a:t>
            </a:r>
            <a:r>
              <a:rPr lang="en-US" altLang="zh-TW" sz="2200" b="0" dirty="0" err="1">
                <a:latin typeface="+mj-ea"/>
              </a:rPr>
              <a:t>ctrl+x</a:t>
            </a:r>
            <a:r>
              <a:rPr lang="zh-TW" altLang="en-US" sz="2200" b="0" dirty="0">
                <a:latin typeface="+mj-ea"/>
              </a:rPr>
              <a:t>退出文件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26" y="1450981"/>
            <a:ext cx="9820275" cy="4991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614458" y="866580"/>
            <a:ext cx="413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指令：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/apt/</a:t>
            </a:r>
            <a:r>
              <a:rPr lang="en-US" altLang="zh-TW" dirty="0" err="1"/>
              <a:t>sources.list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4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更新軟體</a:t>
            </a:r>
            <a:r>
              <a:rPr lang="en-US" altLang="zh-TW" sz="2200" b="0" dirty="0">
                <a:latin typeface="+mj-ea"/>
              </a:rPr>
              <a:t/>
            </a:r>
            <a:br>
              <a:rPr lang="en-US" altLang="zh-TW" sz="2200" b="0" dirty="0">
                <a:latin typeface="+mj-ea"/>
              </a:rPr>
            </a:b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07" y="1205163"/>
            <a:ext cx="8560395" cy="541338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912330" y="659368"/>
            <a:ext cx="32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指令：</a:t>
            </a:r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7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Putty</a:t>
            </a:r>
            <a:r>
              <a:rPr lang="zh-TW" altLang="en-US" dirty="0" smtClean="0"/>
              <a:t> 安裝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5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110038" y="431800"/>
            <a:ext cx="4119562" cy="59285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https://www.putty.org</a:t>
            </a:r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1026" name="Picture 2" descr="https://lh4.googleusercontent.com/LvPfClRwyINZ-LyzI6yPiHTQ0mpZIOWzUAOUNATek2EMKBeT01JvTyWVFY3_9tth8p8VYRoGdwK1QEkmSlSEq-vkcHTo79bbgCT1_zRvCvvYZdp_UkpRtHPWFi0ueurLmBta8racqr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1024658"/>
            <a:ext cx="6013450" cy="571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V9JqoANNWsg6VURolUQqf2Ejwf-o7REfw3Y_Tn8VaPti59E6TtMk0zHSi89MGhv0Xl49s_2i87q6jTmMC37RUgJoL40P55iHZAlBA5TFyVUfJOtoGX0JaIhgWZgZwCZ_Q-PcNX2DA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37986"/>
            <a:ext cx="6086475" cy="59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6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VirtualBox</a:t>
            </a:r>
            <a:r>
              <a:rPr lang="zh-TW" altLang="en-US" dirty="0"/>
              <a:t>安裝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HVsA5g9zbePux3lshCiKJGuDN2GywhjOTREj7dP7BgXF6pYrdq0XpnPTEliFOi1qiDMx0OPPt4vvg8Ywi0GXWzJVD6Vt6y6uROyA1CK7ZHZmQ3vDMvek4liyigHPt0aPBmtuc_pim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131888"/>
            <a:ext cx="5108576" cy="399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q4sJYfLqzN_Wy2WfrBquAzlrdxLLGhTISdYnF0WisHPCnW-bTZNMM-fOxkNsby9q-iFSJBccwPS0bV_CNEHMIjh6C2FZ-O2O70jm53utl7i_9jXt0KwmJ_x4oIjabXQo8QvGvoxIR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55588"/>
            <a:ext cx="5060062" cy="3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 flipV="1">
            <a:off x="4178300" y="3941764"/>
            <a:ext cx="5537200" cy="909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33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lh4.googleusercontent.com/UFNyeS_SLvai-Eqjlr48NoDTMX5Zxq0QNXhQhgGqIhNSsqh7uK6p3ARLJsLpxBYwnJBWUWNhSACj_ZA5_lasdJdXpWL5pUdC6v5K1_LeGmgs1QWqC6K9ihBsMnpMsPXi4pJMky8P7u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7" y="1371600"/>
            <a:ext cx="47148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lh5.googleusercontent.com/lR7RdZU4JOAiHteJ_e4GAsJicvPnC2xlNK3S0y9Ju_Pk155uBDD1aHeWGfB6O4pqmnJrNUneGqyl6T9n5NLX9agBEtffKl1uvMvNKOYTlKoJpzfGocxOOYRCFUCo8qB9fYv2WUFxM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25" y="293324"/>
            <a:ext cx="5183376" cy="40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V="1">
            <a:off x="4089400" y="4076700"/>
            <a:ext cx="5753100" cy="723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90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418779" y="599089"/>
            <a:ext cx="3054076" cy="513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>
                <a:latin typeface="+mj-ea"/>
              </a:rPr>
              <a:t>Putty </a:t>
            </a:r>
            <a:r>
              <a:rPr lang="zh-TW" altLang="en-US" sz="2200" b="0" dirty="0">
                <a:latin typeface="+mj-ea"/>
              </a:rPr>
              <a:t>登入</a:t>
            </a:r>
            <a:r>
              <a:rPr lang="en-US" altLang="zh-TW" sz="2200" b="0" dirty="0">
                <a:latin typeface="+mj-ea"/>
              </a:rPr>
              <a:t>Ubuntu</a:t>
            </a:r>
            <a:endParaRPr lang="zh-TW" altLang="en-US" sz="2200" b="0" dirty="0">
              <a:latin typeface="+mj-ea"/>
            </a:endParaRPr>
          </a:p>
        </p:txBody>
      </p:sp>
      <p:pic>
        <p:nvPicPr>
          <p:cNvPr id="3074" name="Picture 2" descr="https://lh4.googleusercontent.com/Qzi0BH-6o1IfKmdn48_LcO77yfdtuNI-EIZ6z9i_XWvtqMnSaSKtuQ5qoY6ygzIsAfWXc9ekDONmyiVrhOGqBK6uWzv6I9WkplRvrJbJYV9gYFvfHpI18s88jxpDG4zHnHn4UB-KS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5" y="1647639"/>
            <a:ext cx="4689254" cy="458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sCxSi-NtXk3jbc1xyZi3mSMEwE_ykdwrseMefR89Ec2om3nqLysGPHGoALSVfaHBGOohT0U5BbRhCilXvBhipl4Yz_YbUwQLSPpoemzgYpI62h6FCeQwkyVzZNO_bDkxlCRQ3HPoV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29" y="1224299"/>
            <a:ext cx="4716736" cy="461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V="1">
            <a:off x="2569779" y="2538248"/>
            <a:ext cx="5612524" cy="394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80" name="Picture 8" descr="https://lh6.googleusercontent.com/4xdcuYl08WRI96_w-kzXtlctaaVFJx_ROFy2y3iCKqi07NvsVH-kkLgtc6dgwOP9w8fZlAhgvlKGzLvbPzPF7Y1KXkpdxJtiDztIliOkSKhJjCew4hPpIKEQCTcXsIGUE2aHDPNaVq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45" y="1863686"/>
            <a:ext cx="4447684" cy="289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H="1" flipV="1">
            <a:off x="4572000" y="4524703"/>
            <a:ext cx="5076497" cy="1087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https://lh5.googleusercontent.com/7QAAJ-eZpZbMbBicDCqeFOcMol84sUnEnBSltWZVy6YCphSZTX-JeswYVVB0nHkQKRntQnsJ7nOlN7reW8MH0Nhshlm8Leg2ujyf1DAG6nQtlXzqNrF0NapWepz7gqMBUAVD6ZRe5z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4" y="861849"/>
            <a:ext cx="62960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6.googleusercontent.com/ERB8M8SlVSS69qklDMEwTCq1j16ltleuY2PZHcwgUtxoEBAk52_hBnhyLoafV1OvvBnYFZN8Rabdb0Bm9Ij1WrM3e9wpWpbJqcLOP3HdPo9pfLKxy5nq5ZOucDoAo87FUuhDPW3t1H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20" y="2086304"/>
            <a:ext cx="62960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722320" y="348156"/>
            <a:ext cx="3054076" cy="513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200" b="0" dirty="0">
                <a:latin typeface="+mj-ea"/>
              </a:rPr>
              <a:t>使用者及密碼登入</a:t>
            </a:r>
            <a:endParaRPr lang="zh-TW" altLang="en-US" sz="2200" b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6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Nginx</a:t>
            </a:r>
            <a:r>
              <a:rPr lang="zh-TW" altLang="en-US" dirty="0"/>
              <a:t>安裝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2200" b="0" dirty="0">
                <a:latin typeface="+mj-ea"/>
              </a:rPr>
              <a:t>安裝</a:t>
            </a:r>
            <a:r>
              <a:rPr lang="en-US" altLang="zh-TW" sz="2200" b="0" dirty="0">
                <a:latin typeface="+mj-ea"/>
              </a:rPr>
              <a:t>Nginx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92" y="1028700"/>
            <a:ext cx="8570426" cy="54197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323513" y="514350"/>
            <a:ext cx="436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指令：</a:t>
            </a:r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nginx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1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-346074"/>
            <a:ext cx="10850563" cy="1028699"/>
          </a:xfrm>
        </p:spPr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從 </a:t>
            </a:r>
            <a:r>
              <a:rPr lang="en-US" altLang="zh-TW" sz="2200" b="0" dirty="0">
                <a:latin typeface="+mj-ea"/>
              </a:rPr>
              <a:t>fhir.conf.docx </a:t>
            </a:r>
            <a:r>
              <a:rPr lang="zh-TW" altLang="zh-TW" sz="2200" b="0" dirty="0">
                <a:latin typeface="+mj-ea"/>
              </a:rPr>
              <a:t>複製內容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7" y="682625"/>
            <a:ext cx="115347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sz="2400" b="0" dirty="0">
                <a:latin typeface="+mj-ea"/>
              </a:rPr>
              <a:t>取代 </a:t>
            </a:r>
            <a:r>
              <a:rPr lang="en-US" altLang="zh-TW" sz="2400" b="0" dirty="0">
                <a:latin typeface="+mj-ea"/>
              </a:rPr>
              <a:t>/</a:t>
            </a:r>
            <a:r>
              <a:rPr lang="en-US" altLang="zh-TW" sz="2400" b="0" dirty="0" err="1">
                <a:latin typeface="+mj-ea"/>
              </a:rPr>
              <a:t>etc</a:t>
            </a:r>
            <a:r>
              <a:rPr lang="en-US" altLang="zh-TW" sz="2400" b="0" dirty="0">
                <a:latin typeface="+mj-ea"/>
              </a:rPr>
              <a:t>/</a:t>
            </a:r>
            <a:r>
              <a:rPr lang="en-US" altLang="zh-TW" sz="2400" b="0" dirty="0" err="1">
                <a:latin typeface="+mj-ea"/>
              </a:rPr>
              <a:t>nginx</a:t>
            </a:r>
            <a:r>
              <a:rPr lang="en-US" altLang="zh-TW" sz="2400" b="0" dirty="0">
                <a:latin typeface="+mj-ea"/>
              </a:rPr>
              <a:t>/sites-enabled/</a:t>
            </a:r>
            <a:r>
              <a:rPr lang="en-US" altLang="zh-TW" sz="2400" b="0" dirty="0" err="1">
                <a:latin typeface="+mj-ea"/>
              </a:rPr>
              <a:t>fhir_server.conf</a:t>
            </a:r>
            <a:r>
              <a:rPr lang="en-US" altLang="zh-TW" sz="2400" b="0" dirty="0">
                <a:latin typeface="+mj-ea"/>
              </a:rPr>
              <a:t> </a:t>
            </a:r>
            <a:r>
              <a:rPr lang="zh-TW" altLang="zh-TW" sz="2400" b="0" dirty="0">
                <a:latin typeface="+mj-ea"/>
              </a:rPr>
              <a:t>所有</a:t>
            </a:r>
            <a:r>
              <a:rPr lang="zh-TW" altLang="zh-TW" sz="2400" b="0" dirty="0">
                <a:latin typeface="+mj-ea"/>
              </a:rPr>
              <a:t>內容</a:t>
            </a:r>
            <a:r>
              <a:rPr lang="en-US" altLang="zh-TW" sz="2400" b="0" dirty="0">
                <a:latin typeface="+mj-ea"/>
              </a:rPr>
              <a:t/>
            </a:r>
            <a:br>
              <a:rPr lang="en-US" altLang="zh-TW" sz="2400" b="0" dirty="0">
                <a:latin typeface="+mj-ea"/>
              </a:rPr>
            </a:br>
            <a:endParaRPr lang="zh-TW" altLang="en-US" sz="24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56" y="1235081"/>
            <a:ext cx="9833097" cy="5207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53149" y="844034"/>
            <a:ext cx="664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指令：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/sites-enabled/</a:t>
            </a:r>
            <a:r>
              <a:rPr lang="en-US" altLang="zh-TW" dirty="0" err="1"/>
              <a:t>fhir_server.conf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4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重新讀取配置</a:t>
            </a:r>
            <a:r>
              <a:rPr lang="zh-TW" altLang="zh-TW" sz="2200" b="0" dirty="0">
                <a:latin typeface="+mj-ea"/>
              </a:rPr>
              <a:t>檔</a:t>
            </a:r>
            <a:r>
              <a:rPr lang="en-US" altLang="zh-TW" sz="2200" b="0" dirty="0">
                <a:latin typeface="+mj-ea"/>
              </a:rPr>
              <a:t/>
            </a:r>
            <a:br>
              <a:rPr lang="en-US" altLang="zh-TW" sz="2200" b="0" dirty="0">
                <a:latin typeface="+mj-ea"/>
              </a:rPr>
            </a:b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41983"/>
          <a:stretch/>
        </p:blipFill>
        <p:spPr>
          <a:xfrm>
            <a:off x="938426" y="1590173"/>
            <a:ext cx="10313557" cy="37839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71658" y="955964"/>
            <a:ext cx="344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指令：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nginx</a:t>
            </a:r>
            <a:r>
              <a:rPr lang="en-US" altLang="zh-TW" dirty="0"/>
              <a:t> -s reload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06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網址輸入</a:t>
            </a:r>
            <a:r>
              <a:rPr lang="en-US" altLang="zh-TW" sz="2200" b="0" dirty="0">
                <a:latin typeface="+mj-ea"/>
              </a:rPr>
              <a:t>127.0.1.1:80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05" y="1255545"/>
            <a:ext cx="9144000" cy="91916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95205" y="4748463"/>
            <a:ext cx="410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出現這個頁面就算成</a:t>
            </a:r>
            <a:r>
              <a:rPr lang="zh-TW" altLang="en-US" sz="2800" dirty="0">
                <a:solidFill>
                  <a:srgbClr val="FF0000"/>
                </a:solidFill>
              </a:rPr>
              <a:t>功</a:t>
            </a:r>
          </a:p>
        </p:txBody>
      </p:sp>
    </p:spTree>
    <p:extLst>
      <p:ext uri="{BB962C8B-B14F-4D97-AF65-F5344CB8AC3E}">
        <p14:creationId xmlns:p14="http://schemas.microsoft.com/office/powerpoint/2010/main" val="24362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設定網卡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30" name="Picture 6" descr="https://lh6.googleusercontent.com/Ry-pMu1GMw8NHHAxlCWVNI215jypZez-A6ljiis6c6-2q44z7NbWysdhaiTm5gv6eiD4EP_JGR78K-r8tdoUxRSlCjq0faI6dkDMyrYJGVKTQ6Mch1UKb7LV5BXGfXoYg_G6C-B50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80" y="1406524"/>
            <a:ext cx="931545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utyFmm6PDMgKF3SfxWB5RM5DSPSyCCJ2TY-egzq8tD4sLdE7JIP7aYzSjq0V11XrXTDSMEmFeduyoXy1XaLDaXoyDNaSrXRaCm3V8K8DKYn8cmKCUWmRv9UzxfXiietUqy4aFnwC29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5" y="2727324"/>
            <a:ext cx="46863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DVTKaUE3qgPQO7Oz8_29geQ3r6g41E0jN-MEBZnKJOcQm5qowoWHRIXuXy6moM1B3QJlVm0klWHmBVXCMVorrKuQ8KstGLXG4KKm94mkyGXMvvX2lyRDoECThybo6xMY-wL2OHMwB7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2875" b="-7377"/>
          <a:stretch/>
        </p:blipFill>
        <p:spPr bwMode="auto">
          <a:xfrm>
            <a:off x="3170589" y="1406524"/>
            <a:ext cx="5849232" cy="518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B4UJD1LVdLBq_htnPNFZefu2yvQIGBRHRxCPXSaddrHDyhFG1N1DVkjeZ2NX2l28siha4J8lhMpQTGl8kRuo4NkfErONIeRxUB_TNmOfUEQnE9NlJZNb9Ca_QiZi49s1jiTDxg65PX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80" y="1406524"/>
            <a:ext cx="94488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Docker </a:t>
            </a:r>
            <a:r>
              <a:rPr lang="en-US" altLang="zh-CN" dirty="0" err="1" smtClean="0"/>
              <a:t>Deamon</a:t>
            </a:r>
            <a:r>
              <a:rPr lang="en-US" altLang="zh-CN" dirty="0" smtClean="0"/>
              <a:t> </a:t>
            </a:r>
            <a:r>
              <a:rPr lang="zh-TW" altLang="en-US" dirty="0" smtClean="0"/>
              <a:t>安裝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2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684218" y="268014"/>
            <a:ext cx="2686352" cy="608779"/>
          </a:xfrm>
        </p:spPr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輸入指令做安裝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822970" y="876793"/>
            <a:ext cx="8408851" cy="383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apt-get remove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-engine docker.io</a:t>
            </a:r>
            <a:endParaRPr lang="zh-TW" altLang="en-US" sz="2200" b="0" dirty="0">
              <a:latin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19" y="1485572"/>
            <a:ext cx="6910550" cy="43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1" y="2963252"/>
            <a:ext cx="5960526" cy="37692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53" y="1506109"/>
            <a:ext cx="6296025" cy="398145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2502568" y="5487559"/>
            <a:ext cx="5361272" cy="1134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標題 1"/>
          <p:cNvSpPr txBox="1">
            <a:spLocks/>
          </p:cNvSpPr>
          <p:nvPr/>
        </p:nvSpPr>
        <p:spPr>
          <a:xfrm>
            <a:off x="1087821" y="835571"/>
            <a:ext cx="10152993" cy="42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 </a:t>
            </a:r>
            <a:r>
              <a:rPr lang="en-US" altLang="zh-TW" sz="3500" b="0" dirty="0">
                <a:latin typeface="+mj-ea"/>
              </a:rPr>
              <a:t>$ </a:t>
            </a:r>
            <a:r>
              <a:rPr lang="en-US" altLang="zh-TW" sz="3500" b="0" dirty="0" err="1">
                <a:latin typeface="+mj-ea"/>
              </a:rPr>
              <a:t>sudo</a:t>
            </a:r>
            <a:r>
              <a:rPr lang="en-US" altLang="zh-TW" sz="3500" b="0" dirty="0">
                <a:latin typeface="+mj-ea"/>
              </a:rPr>
              <a:t> </a:t>
            </a:r>
            <a:r>
              <a:rPr lang="en-US" altLang="zh-TW" sz="3500" b="0" dirty="0">
                <a:latin typeface="+mj-ea"/>
              </a:rPr>
              <a:t>apt-get install apt-transport-https ca-certificates curl software-properties-common</a:t>
            </a:r>
            <a:r>
              <a:rPr lang="en-US" altLang="zh-TW" dirty="0"/>
              <a:t>;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4219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056291" y="834751"/>
            <a:ext cx="10452538" cy="425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b="0" dirty="0">
                <a:latin typeface="+mj-ea"/>
              </a:rPr>
              <a:t>$ </a:t>
            </a:r>
            <a:r>
              <a:rPr lang="en-US" altLang="zh-TW" sz="1800" b="0" dirty="0" err="1">
                <a:latin typeface="+mj-ea"/>
              </a:rPr>
              <a:t>sudo</a:t>
            </a:r>
            <a:r>
              <a:rPr lang="en-US" altLang="zh-TW" sz="1800" b="0" dirty="0">
                <a:latin typeface="+mj-ea"/>
              </a:rPr>
              <a:t> curl -</a:t>
            </a:r>
            <a:r>
              <a:rPr lang="en-US" altLang="zh-TW" sz="1800" b="0" dirty="0" err="1">
                <a:latin typeface="+mj-ea"/>
              </a:rPr>
              <a:t>fsSL</a:t>
            </a:r>
            <a:r>
              <a:rPr lang="en-US" altLang="zh-TW" sz="1800" b="0" dirty="0">
                <a:latin typeface="+mj-ea"/>
              </a:rPr>
              <a:t> https://download.docker.com/linux/ubuntu/gpg | </a:t>
            </a:r>
            <a:r>
              <a:rPr lang="en-US" altLang="zh-TW" sz="1800" b="0" dirty="0" err="1">
                <a:latin typeface="+mj-ea"/>
              </a:rPr>
              <a:t>sudo</a:t>
            </a:r>
            <a:r>
              <a:rPr lang="en-US" altLang="zh-TW" sz="1800" b="0" dirty="0">
                <a:latin typeface="+mj-ea"/>
              </a:rPr>
              <a:t> apt-key add -</a:t>
            </a:r>
            <a:endParaRPr lang="zh-TW" altLang="zh-TW" sz="1800" b="0" dirty="0">
              <a:latin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92" y="1611832"/>
            <a:ext cx="6756206" cy="42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1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233983" y="876792"/>
            <a:ext cx="5586823" cy="383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apt-key fingerprint 0EBFCD88</a:t>
            </a:r>
            <a:endParaRPr lang="zh-TW" altLang="zh-TW" sz="2200" b="0" dirty="0"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01" y="1564536"/>
            <a:ext cx="6905788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40979" y="788275"/>
            <a:ext cx="10689021" cy="472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400" b="0" dirty="0">
                <a:latin typeface="+mj-ea"/>
              </a:rPr>
              <a:t>$ </a:t>
            </a:r>
            <a:r>
              <a:rPr lang="en-US" altLang="zh-TW" sz="1400" b="0" dirty="0" err="1">
                <a:latin typeface="+mj-ea"/>
              </a:rPr>
              <a:t>sudo</a:t>
            </a:r>
            <a:r>
              <a:rPr lang="en-US" altLang="zh-TW" sz="1400" b="0" dirty="0">
                <a:latin typeface="+mj-ea"/>
              </a:rPr>
              <a:t> add-apt-repository "deb [arch=amd64] https://download.docker.com/linux/ubuntu $(</a:t>
            </a:r>
            <a:r>
              <a:rPr lang="en-US" altLang="zh-TW" sz="1400" b="0" dirty="0" err="1">
                <a:latin typeface="+mj-ea"/>
              </a:rPr>
              <a:t>lsb_release</a:t>
            </a:r>
            <a:r>
              <a:rPr lang="en-US" altLang="zh-TW" sz="1400" b="0" dirty="0">
                <a:latin typeface="+mj-ea"/>
              </a:rPr>
              <a:t> -</a:t>
            </a:r>
            <a:r>
              <a:rPr lang="en-US" altLang="zh-TW" sz="1400" b="0" dirty="0" err="1">
                <a:latin typeface="+mj-ea"/>
              </a:rPr>
              <a:t>cs</a:t>
            </a:r>
            <a:r>
              <a:rPr lang="en-US" altLang="zh-TW" sz="1400" b="0" dirty="0">
                <a:latin typeface="+mj-ea"/>
              </a:rPr>
              <a:t>) stable"</a:t>
            </a:r>
            <a:endParaRPr lang="zh-TW" altLang="zh-TW" sz="1400" b="0" dirty="0"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63" y="1379099"/>
            <a:ext cx="7492264" cy="47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37569" y="900277"/>
            <a:ext cx="3379651" cy="383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apt-get update</a:t>
            </a:r>
            <a:endParaRPr lang="zh-TW" altLang="zh-TW" sz="2200" b="0" dirty="0"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34" y="1490280"/>
            <a:ext cx="7504122" cy="47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541413" y="904807"/>
            <a:ext cx="4767016" cy="383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apt-get install </a:t>
            </a:r>
            <a:r>
              <a:rPr lang="en-US" altLang="zh-TW" sz="2200" b="0" dirty="0" err="1">
                <a:latin typeface="+mj-ea"/>
              </a:rPr>
              <a:t>docker-ce</a:t>
            </a:r>
            <a:endParaRPr lang="zh-TW" altLang="zh-TW" sz="2200" b="0" dirty="0">
              <a:latin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9" y="2414314"/>
            <a:ext cx="6791056" cy="42944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6" y="1548634"/>
            <a:ext cx="6296025" cy="398145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4562375" y="5487561"/>
            <a:ext cx="3241556" cy="1168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37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Protainer</a:t>
            </a:r>
            <a:r>
              <a:rPr lang="zh-TW" altLang="en-US" dirty="0"/>
              <a:t>安裝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</a:t>
            </a:r>
            <a:r>
              <a:rPr lang="en-US" altLang="zh-TW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圖片 4"/>
          <p:cNvPicPr/>
          <p:nvPr/>
        </p:nvPicPr>
        <p:blipFill rotWithShape="1">
          <a:blip r:embed="rId2"/>
          <a:srcRect b="26655"/>
          <a:stretch/>
        </p:blipFill>
        <p:spPr>
          <a:xfrm>
            <a:off x="2316170" y="3569370"/>
            <a:ext cx="7558071" cy="32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561475"/>
            <a:ext cx="10850563" cy="1028699"/>
          </a:xfrm>
        </p:spPr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指令：</a:t>
            </a:r>
            <a:br>
              <a:rPr lang="zh-TW" altLang="zh-TW" sz="2200" b="0" dirty="0">
                <a:latin typeface="+mj-ea"/>
              </a:rPr>
            </a:b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 run -d --name </a:t>
            </a:r>
            <a:r>
              <a:rPr lang="en-US" altLang="zh-TW" sz="2200" b="0" dirty="0" err="1">
                <a:latin typeface="+mj-ea"/>
              </a:rPr>
              <a:t>portainer</a:t>
            </a:r>
            <a:r>
              <a:rPr lang="en-US" altLang="zh-TW" sz="2200" b="0" dirty="0">
                <a:latin typeface="+mj-ea"/>
              </a:rPr>
              <a:t> -p 9000:9000 -v /</a:t>
            </a:r>
            <a:r>
              <a:rPr lang="en-US" altLang="zh-TW" sz="2200" b="0" dirty="0" err="1">
                <a:latin typeface="+mj-ea"/>
              </a:rPr>
              <a:t>var</a:t>
            </a:r>
            <a:r>
              <a:rPr lang="en-US" altLang="zh-TW" sz="2200" b="0" dirty="0">
                <a:latin typeface="+mj-ea"/>
              </a:rPr>
              <a:t>/run/</a:t>
            </a:r>
            <a:r>
              <a:rPr lang="en-US" altLang="zh-TW" sz="2200" b="0" dirty="0" err="1">
                <a:latin typeface="+mj-ea"/>
              </a:rPr>
              <a:t>docker.sock</a:t>
            </a:r>
            <a:r>
              <a:rPr lang="en-US" altLang="zh-TW" sz="2200" b="0" dirty="0">
                <a:latin typeface="+mj-ea"/>
              </a:rPr>
              <a:t>:/</a:t>
            </a:r>
            <a:r>
              <a:rPr lang="en-US" altLang="zh-TW" sz="2200" b="0" dirty="0" err="1">
                <a:latin typeface="+mj-ea"/>
              </a:rPr>
              <a:t>var</a:t>
            </a:r>
            <a:r>
              <a:rPr lang="en-US" altLang="zh-TW" sz="2200" b="0" dirty="0">
                <a:latin typeface="+mj-ea"/>
              </a:rPr>
              <a:t>/run/</a:t>
            </a:r>
            <a:r>
              <a:rPr lang="en-US" altLang="zh-TW" sz="2200" b="0" dirty="0" err="1">
                <a:latin typeface="+mj-ea"/>
              </a:rPr>
              <a:t>docker.sock</a:t>
            </a:r>
            <a:r>
              <a:rPr lang="en-US" altLang="zh-TW" sz="2200" b="0" dirty="0">
                <a:latin typeface="+mj-ea"/>
              </a:rPr>
              <a:t> --restart always </a:t>
            </a:r>
            <a:r>
              <a:rPr lang="en-US" altLang="zh-TW" sz="2200" b="0" dirty="0" err="1">
                <a:latin typeface="+mj-ea"/>
              </a:rPr>
              <a:t>portainer</a:t>
            </a:r>
            <a:r>
              <a:rPr lang="en-US" altLang="zh-TW" sz="2200" b="0" dirty="0">
                <a:latin typeface="+mj-ea"/>
              </a:rPr>
              <a:t>/</a:t>
            </a:r>
            <a:r>
              <a:rPr lang="en-US" altLang="zh-TW" sz="2200" b="0" dirty="0" err="1">
                <a:latin typeface="+mj-ea"/>
              </a:rPr>
              <a:t>portainer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19" y="1699033"/>
            <a:ext cx="7500371" cy="47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200" b="0" dirty="0">
                <a:latin typeface="+mj-ea"/>
              </a:rPr>
              <a:t>https://www.virtualbox.org/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B0012074-1947-493C-A777-D5BE14C4F2C9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DB9DC22D-8C04-4B00-9B41-F0F15A4F561A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4A76E167-E8CD-45BF-BEDA-6C0A67218DBF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6" name="ïṣļiḋè">
              <a:extLst>
                <a:ext uri="{FF2B5EF4-FFF2-40B4-BE49-F238E27FC236}">
                  <a16:creationId xmlns:a16="http://schemas.microsoft.com/office/drawing/2014/main" id="{47E50F10-BB23-4D70-AF5B-8B738775E478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>
                <a:extLst>
                  <a:ext uri="{FF2B5EF4-FFF2-40B4-BE49-F238E27FC236}">
                    <a16:creationId xmlns:a16="http://schemas.microsoft.com/office/drawing/2014/main" id="{BE25BFCD-B813-41A5-BFAB-6254902013D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ṣḻiḓè">
                <a:extLst>
                  <a:ext uri="{FF2B5EF4-FFF2-40B4-BE49-F238E27FC236}">
                    <a16:creationId xmlns:a16="http://schemas.microsoft.com/office/drawing/2014/main" id="{B10FD0BE-DA3C-4A74-BFC6-ABE0E1B93136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7" name="išļïḓé">
              <a:extLst>
                <a:ext uri="{FF2B5EF4-FFF2-40B4-BE49-F238E27FC236}">
                  <a16:creationId xmlns:a16="http://schemas.microsoft.com/office/drawing/2014/main" id="{A40E7B56-7548-41A7-8A48-33BDE3363B11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ŝļiďé">
              <a:extLst>
                <a:ext uri="{FF2B5EF4-FFF2-40B4-BE49-F238E27FC236}">
                  <a16:creationId xmlns:a16="http://schemas.microsoft.com/office/drawing/2014/main" id="{F80F8B46-C9DC-43D8-B10C-58564AA83A5D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  <p:pic>
        <p:nvPicPr>
          <p:cNvPr id="1026" name="Picture 2" descr="https://lh3.googleusercontent.com/-O1Z27NT5SNFLBt3TFlRCvWajtdaWTfJinpJCi--OyW8bpM4OFP6A9VQ7bD59u1CgjiGWw8Uaj7rLd8AEg3yzs5Lz7xrhovXpgnurlVq6Dshi3NnCf9NCeZ8U2zISJQfSYy6YYpr9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5" y="1278466"/>
            <a:ext cx="11855864" cy="495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H2Fwu47KlOdeMmSOo_6lN0-eiUEZusxo-cSa-jjWk6c1jHJ9PCsBO7zmOC-fCyw78QpIxag7p8gcJUQm47yaJpTzcYYhxxUWrvFk3TBU5prVo44OCW5J3BTIva8TjsqjmWI6Bbuq3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9" y="1132264"/>
            <a:ext cx="11854141" cy="56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3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設定網路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9" y="1085029"/>
            <a:ext cx="9071811" cy="57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登入帳密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30829"/>
            <a:ext cx="5184251" cy="5211252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3"/>
          <a:srcRect t="5069"/>
          <a:stretch/>
        </p:blipFill>
        <p:spPr>
          <a:xfrm>
            <a:off x="5287644" y="2534652"/>
            <a:ext cx="6645910" cy="32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4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74" y="117443"/>
            <a:ext cx="6272462" cy="66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33" y="514350"/>
            <a:ext cx="11284743" cy="61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FHIR Server</a:t>
            </a:r>
            <a:r>
              <a:rPr lang="zh-TW" altLang="en-US" dirty="0"/>
              <a:t>安裝</a:t>
            </a:r>
            <a:r>
              <a:rPr lang="en-US" altLang="zh-TW" dirty="0"/>
              <a:t>-MySQL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</a:t>
            </a:r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707" y="524463"/>
            <a:ext cx="10850563" cy="1028699"/>
          </a:xfrm>
        </p:spPr>
        <p:txBody>
          <a:bodyPr>
            <a:normAutofit fontScale="90000"/>
          </a:bodyPr>
          <a:lstStyle/>
          <a:p>
            <a:r>
              <a:rPr lang="zh-TW" altLang="zh-TW" sz="2400" b="0" dirty="0">
                <a:latin typeface="+mj-ea"/>
              </a:rPr>
              <a:t>指令</a:t>
            </a:r>
            <a:r>
              <a:rPr lang="zh-TW" altLang="zh-TW" sz="2400" b="0" dirty="0">
                <a:latin typeface="+mj-ea"/>
              </a:rPr>
              <a:t>：</a:t>
            </a:r>
            <a:br>
              <a:rPr lang="zh-TW" altLang="zh-TW" sz="2400" b="0" dirty="0">
                <a:latin typeface="+mj-ea"/>
              </a:rPr>
            </a:br>
            <a:r>
              <a:rPr lang="en-US" altLang="zh-TW" sz="2400" b="0" dirty="0" err="1">
                <a:latin typeface="+mj-ea"/>
              </a:rPr>
              <a:t>mkdir</a:t>
            </a:r>
            <a:r>
              <a:rPr lang="en-US" altLang="zh-TW" sz="2400" b="0" dirty="0">
                <a:latin typeface="+mj-ea"/>
              </a:rPr>
              <a:t> </a:t>
            </a:r>
            <a:r>
              <a:rPr lang="en-US" altLang="zh-TW" sz="2400" b="0" dirty="0" err="1">
                <a:latin typeface="+mj-ea"/>
              </a:rPr>
              <a:t>fhir</a:t>
            </a:r>
            <a:r>
              <a:rPr lang="en-US" altLang="zh-TW" sz="2400" b="0" dirty="0">
                <a:latin typeface="+mj-ea"/>
              </a:rPr>
              <a:t>-server</a:t>
            </a:r>
            <a:r>
              <a:rPr lang="zh-TW" altLang="zh-TW" sz="2400" b="0" dirty="0">
                <a:latin typeface="+mj-ea"/>
              </a:rPr>
              <a:t/>
            </a:r>
            <a:br>
              <a:rPr lang="zh-TW" altLang="zh-TW" sz="2400" b="0" dirty="0">
                <a:latin typeface="+mj-ea"/>
              </a:rPr>
            </a:br>
            <a:r>
              <a:rPr lang="en-US" altLang="zh-TW" sz="2400" b="0" dirty="0">
                <a:latin typeface="+mj-ea"/>
              </a:rPr>
              <a:t>cd </a:t>
            </a:r>
            <a:r>
              <a:rPr lang="en-US" altLang="zh-TW" sz="2400" b="0" dirty="0" err="1">
                <a:latin typeface="+mj-ea"/>
              </a:rPr>
              <a:t>fhir</a:t>
            </a:r>
            <a:r>
              <a:rPr lang="en-US" altLang="zh-TW" sz="2400" b="0" dirty="0">
                <a:latin typeface="+mj-ea"/>
              </a:rPr>
              <a:t>-server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9474" b="37657"/>
          <a:stretch/>
        </p:blipFill>
        <p:spPr>
          <a:xfrm>
            <a:off x="2141620" y="1417386"/>
            <a:ext cx="7900738" cy="51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從</a:t>
            </a:r>
            <a:r>
              <a:rPr lang="en-US" altLang="zh-TW" sz="2200" b="0" dirty="0" err="1">
                <a:latin typeface="+mj-ea"/>
              </a:rPr>
              <a:t>docker.compose.yml</a:t>
            </a:r>
            <a:r>
              <a:rPr lang="zh-TW" altLang="en-US" sz="2200" b="0" dirty="0">
                <a:latin typeface="+mj-ea"/>
              </a:rPr>
              <a:t>複製內容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www.islide.cc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7" y="1433532"/>
            <a:ext cx="11973676" cy="52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指令</a:t>
            </a:r>
            <a:r>
              <a:rPr lang="zh-TW" altLang="zh-TW" sz="2200" b="0" dirty="0">
                <a:latin typeface="+mj-ea"/>
              </a:rPr>
              <a:t>：</a:t>
            </a:r>
            <a:r>
              <a:rPr lang="en-US" altLang="zh-TW" sz="2200" b="0" dirty="0" err="1">
                <a:latin typeface="+mj-ea"/>
              </a:rPr>
              <a:t>nano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docker-compose.yml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21" y="1205057"/>
            <a:ext cx="8563768" cy="52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貼上後按</a:t>
            </a:r>
            <a:r>
              <a:rPr lang="en-US" altLang="zh-TW" sz="2200" b="0" dirty="0" err="1">
                <a:latin typeface="+mj-ea"/>
              </a:rPr>
              <a:t>ctrl+x</a:t>
            </a:r>
            <a:r>
              <a:rPr lang="zh-TW" altLang="en-US" sz="2200" b="0" dirty="0">
                <a:latin typeface="+mj-ea"/>
              </a:rPr>
              <a:t>退出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3" y="1028700"/>
            <a:ext cx="10806243" cy="55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208548"/>
            <a:ext cx="10850563" cy="1028699"/>
          </a:xfrm>
        </p:spPr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啟動</a:t>
            </a:r>
            <a:r>
              <a:rPr lang="en-US" altLang="zh-TW" sz="2200" b="0" dirty="0">
                <a:latin typeface="+mj-ea"/>
              </a:rPr>
              <a:t>API</a:t>
            </a:r>
            <a:r>
              <a:rPr lang="zh-TW" altLang="zh-TW" sz="2200" b="0" dirty="0">
                <a:latin typeface="+mj-ea"/>
              </a:rPr>
              <a:t>服務指令：</a:t>
            </a:r>
            <a:br>
              <a:rPr lang="zh-TW" altLang="zh-TW" sz="2200" b="0" dirty="0">
                <a:latin typeface="+mj-ea"/>
              </a:rPr>
            </a:b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apt install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-compose</a:t>
            </a:r>
            <a:r>
              <a:rPr lang="zh-TW" altLang="zh-TW" sz="2200" b="0" dirty="0">
                <a:latin typeface="+mj-ea"/>
              </a:rPr>
              <a:t/>
            </a:r>
            <a:br>
              <a:rPr lang="zh-TW" altLang="zh-TW" sz="2200" b="0" dirty="0">
                <a:latin typeface="+mj-ea"/>
              </a:rPr>
            </a:b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-compose up -d </a:t>
            </a:r>
            <a:r>
              <a:rPr lang="en-US" altLang="zh-TW" sz="2200" b="0" dirty="0" err="1">
                <a:latin typeface="+mj-ea"/>
              </a:rPr>
              <a:t>api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53" y="1585661"/>
            <a:ext cx="9047704" cy="49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51A0-CC2B-4687-BA8D-15E60001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設</a:t>
            </a:r>
            <a:r>
              <a:rPr lang="zh-TW" altLang="en-US" sz="2200" b="0" dirty="0">
                <a:latin typeface="+mj-ea"/>
              </a:rPr>
              <a:t>定</a:t>
            </a:r>
            <a:r>
              <a:rPr lang="zh-TW" altLang="en-US" sz="2200" b="0" dirty="0">
                <a:latin typeface="+mj-ea"/>
              </a:rPr>
              <a:t>安裝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8A194-2169-45A9-89EC-6908EFC0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D20A9-1C62-4F80-B9D9-668E174C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2050" name="Picture 2" descr="https://lh4.googleusercontent.com/COCcqakIh0xeCyXFJrNerYoRB4yxLsqIUAiQl7n2AWCRJserOrCn8URhb4tMIaI6OlZIetKu96MU0KWNGFKFpzO_PFANcGQLtYvVAmBIlovP2MT4otGsOTM0adcW3hp9-YgdZSdI-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07" y="1406626"/>
            <a:ext cx="6190796" cy="4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RrAhelP0i6whCoLpGJ8pV2grzrXP2qWM1WHu0O1fmCOukGE5YPD2jVu2i97kofyWz-2TDtA3HyDo444fiMDAa6pwC6b28K5yY2wa7itRTww21GCmM7i2zwLSxuQdxqcee0hDXpSy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07" y="1406626"/>
            <a:ext cx="6176721" cy="4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CyeZusgqYWyhljHblsgNhxfTphcOSlnOOh663wqCQwSV_W23hrwoqhcG9n6YSOoSmTAGc_xUx6CCCxHgu9_nG3VUiP75ie4Wcz-rn61Vlkgff6A9Obdsiz986AolG-sT2z3ykA2upK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07" y="1406626"/>
            <a:ext cx="6176721" cy="4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6.googleusercontent.com/vRgwnrN0ZtUnOp0F3Lwfmak17FPmj6d4jIgzzNTxoX-4f3ZdQKRM1LZgIWgaQkkmoIkCN3wRWAYe8woGmwC4x9gaQBEKhr0mzTumWf9V9ZwIEDr-mytJgNdPqMfSn56IIHwMCNS7tV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53" y="1406626"/>
            <a:ext cx="6176721" cy="4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q2gvvtwQFWk9BO0UPief5trQ5GgluPSgDF3MRDblcyaL9E8-dB1n8iVJ4AqJqbGCiIZxCiANP4x-dSCucn4VTBLcOiSdSsIpuyzCicES4TujaMfAKlJ8WTvvmlECvSBULjn9KP0ZBc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61" y="1406626"/>
            <a:ext cx="6179767" cy="48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hHucspjKFV9tezEAeA1l_OpQhLxu82uhY5P8aQm4-_YmDKtNLYmGPXZtqOXy-y1yk2ogjSejkCfvG9YhtUqTAlX55SroxEUVTdA_G0wmcLtuGlmi8uo9FHPy6hrBT_JjiRHKmCfAA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07" y="1404244"/>
            <a:ext cx="6176721" cy="4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3.googleusercontent.com/cJcUqZYZX-Fz5qvXW76RWWhjZg1m3GlUb0hixSmrUC87VfCTPwQiO8MRjYq09-oJbg5oe_eZmEDZ5HCQ7SftpbY2Y67QDj5BTtoAx2ZOm4gkOX1C5P0EQA3WJiEdPGGBfMA65b7lm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86" y="1401862"/>
            <a:ext cx="6179768" cy="48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啟動資料庫服務指令：</a:t>
            </a:r>
            <a:br>
              <a:rPr lang="zh-TW" altLang="zh-TW" sz="2200" b="0" dirty="0">
                <a:latin typeface="+mj-ea"/>
              </a:rPr>
            </a:br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-compose up -d </a:t>
            </a:r>
            <a:r>
              <a:rPr lang="en-US" altLang="zh-TW" sz="2200" b="0" dirty="0">
                <a:latin typeface="+mj-ea"/>
              </a:rPr>
              <a:t>database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6152" name="Picture 8" descr="https://lh3.googleusercontent.com/G09RZrGZKuEASm20C0ZQquKCuyVHvDtWRpo_rf5QYUx1pGo-bwsiqzG-58Eh72qz4iwh5AN_he-IRl47lvTnMSEomIIcRvVLMrBXuJaZ2Q1Y74em4vfkZwdTB1NKXHWm_04mTbtZJb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08" r="807"/>
          <a:stretch/>
        </p:blipFill>
        <p:spPr bwMode="auto">
          <a:xfrm>
            <a:off x="279587" y="1404868"/>
            <a:ext cx="12200479" cy="6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gXf8EY3a_qiBbcsr4MOSIuncro-p-DRmMBli8TA_5TOpE91NKc35aWqqy8T_RE1mfD6gaOmP4n81ZLchRxnOcAFMWK9Aqo910jRrLKy9f4ihvedJGukkeJg38I4s-BvgbEvCUj5YGw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3"/>
          <a:stretch/>
        </p:blipFill>
        <p:spPr bwMode="auto">
          <a:xfrm>
            <a:off x="279587" y="4586697"/>
            <a:ext cx="11631236" cy="6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669923" y="3209285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z="2200" b="0" dirty="0">
                <a:latin typeface="+mj-ea"/>
              </a:rPr>
              <a:t>連進</a:t>
            </a:r>
            <a:r>
              <a:rPr lang="en-US" altLang="zh-TW" sz="2200" b="0" dirty="0">
                <a:latin typeface="+mj-ea"/>
              </a:rPr>
              <a:t>MySQL </a:t>
            </a:r>
            <a:r>
              <a:rPr lang="zh-TW" altLang="zh-TW" sz="2200" b="0" dirty="0">
                <a:latin typeface="+mj-ea"/>
              </a:rPr>
              <a:t>容器建立資料表、索引、</a:t>
            </a:r>
            <a:r>
              <a:rPr lang="en-US" altLang="zh-TW" sz="2200" b="0" dirty="0">
                <a:latin typeface="+mj-ea"/>
              </a:rPr>
              <a:t>UTF8</a:t>
            </a:r>
            <a:endParaRPr lang="zh-TW" altLang="zh-TW" sz="2200" b="0" dirty="0">
              <a:latin typeface="+mj-ea"/>
            </a:endParaRPr>
          </a:p>
          <a:p>
            <a:r>
              <a:rPr lang="en-US" altLang="zh-TW" sz="2200" b="0" dirty="0">
                <a:latin typeface="+mj-ea"/>
              </a:rPr>
              <a:t>$ </a:t>
            </a:r>
            <a:r>
              <a:rPr lang="en-US" altLang="zh-TW" sz="2200" b="0" dirty="0" err="1">
                <a:latin typeface="+mj-ea"/>
              </a:rPr>
              <a:t>sudo</a:t>
            </a:r>
            <a:r>
              <a:rPr lang="en-US" altLang="zh-TW" sz="2200" b="0" dirty="0">
                <a:latin typeface="+mj-ea"/>
              </a:rPr>
              <a:t> </a:t>
            </a:r>
            <a:r>
              <a:rPr lang="en-US" altLang="zh-TW" sz="2200" b="0" dirty="0" err="1">
                <a:latin typeface="+mj-ea"/>
              </a:rPr>
              <a:t>docker</a:t>
            </a:r>
            <a:r>
              <a:rPr lang="en-US" altLang="zh-TW" sz="2200" b="0" dirty="0">
                <a:latin typeface="+mj-ea"/>
              </a:rPr>
              <a:t> exec -it fhirserver_database_1 bash</a:t>
            </a:r>
            <a:endParaRPr lang="zh-TW" altLang="zh-TW" sz="2200" b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7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200" b="0" dirty="0">
                <a:latin typeface="+mj-ea"/>
              </a:rPr>
              <a:t>登入並輸入密碼</a:t>
            </a:r>
            <a:br>
              <a:rPr lang="zh-TW" altLang="zh-TW" sz="2200" b="0" dirty="0">
                <a:latin typeface="+mj-ea"/>
              </a:rPr>
            </a:br>
            <a:r>
              <a:rPr lang="en-US" altLang="zh-TW" sz="2200" b="0" dirty="0">
                <a:latin typeface="+mj-ea"/>
              </a:rPr>
              <a:t>//</a:t>
            </a:r>
            <a:r>
              <a:rPr lang="zh-TW" altLang="zh-TW" sz="2200" b="0" dirty="0">
                <a:latin typeface="+mj-ea"/>
              </a:rPr>
              <a:t>密碼：</a:t>
            </a:r>
            <a:r>
              <a:rPr lang="en-US" altLang="zh-TW" sz="2200" b="0" dirty="0">
                <a:latin typeface="+mj-ea"/>
              </a:rPr>
              <a:t>HkeA0cI7MDgbyFru65Mm1izFTImN66gT</a:t>
            </a:r>
            <a:endParaRPr lang="zh-TW" altLang="en-US" sz="2200" b="0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61</a:t>
            </a:fld>
            <a:endParaRPr lang="zh-CN" altLang="en-US"/>
          </a:p>
        </p:txBody>
      </p:sp>
      <p:pic>
        <p:nvPicPr>
          <p:cNvPr id="5" name="Picture 12" descr="https://lh4.googleusercontent.com/EdRYNCPNWVUcLdGyVvTAgcP30Vy0_ccLyezHvwwETN39YOS1HvWdDA1HC1xOvqcD1GIdvwqGogeEQarPIoHYYHqzqfyiLpV9ph0xtByOgoHJbxYDtmlO2fnjc-47bHul_7ukXtffG3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6" r="231"/>
          <a:stretch/>
        </p:blipFill>
        <p:spPr bwMode="auto">
          <a:xfrm>
            <a:off x="1577148" y="1185924"/>
            <a:ext cx="9036113" cy="24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669924" y="4022180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200" b="0" dirty="0" err="1">
                <a:latin typeface="+mj-ea"/>
              </a:rPr>
              <a:t>mysql</a:t>
            </a:r>
            <a:r>
              <a:rPr lang="en-US" altLang="zh-TW" sz="2200" b="0" dirty="0">
                <a:latin typeface="+mj-ea"/>
              </a:rPr>
              <a:t>&gt;use hapi_fhir_360</a:t>
            </a:r>
            <a:endParaRPr lang="zh-TW" altLang="en-US" sz="2200" b="0" dirty="0">
              <a:latin typeface="+mj-ea"/>
            </a:endParaRPr>
          </a:p>
        </p:txBody>
      </p:sp>
      <p:pic>
        <p:nvPicPr>
          <p:cNvPr id="7170" name="Picture 2" descr="https://lh4.googleusercontent.com/EdRYNCPNWVUcLdGyVvTAgcP30Vy0_ccLyezHvwwETN39YOS1HvWdDA1HC1xOvqcD1GIdvwqGogeEQarPIoHYYHqzqfyiLpV9ph0xtByOgoHJbxYDtmlO2fnjc-47bHul_7ukXtffG3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9" r="67309"/>
          <a:stretch/>
        </p:blipFill>
        <p:spPr bwMode="auto">
          <a:xfrm>
            <a:off x="2307345" y="5440859"/>
            <a:ext cx="7575718" cy="7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6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87965" y="364267"/>
            <a:ext cx="3080161" cy="6087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latin typeface="+mj-ea"/>
              </a:rPr>
              <a:t>放入</a:t>
            </a:r>
            <a:r>
              <a:rPr lang="en-US" altLang="zh-TW" b="0" dirty="0" smtClean="0">
                <a:latin typeface="+mj-ea"/>
              </a:rPr>
              <a:t>SQL</a:t>
            </a:r>
            <a:r>
              <a:rPr lang="zh-TW" altLang="en-US" b="0" dirty="0" smtClean="0">
                <a:latin typeface="+mj-ea"/>
              </a:rPr>
              <a:t>指令 做更新</a:t>
            </a:r>
            <a:endParaRPr lang="zh-TW" altLang="en-US" b="0" dirty="0">
              <a:latin typeface="+mj-ea"/>
            </a:endParaRPr>
          </a:p>
        </p:txBody>
      </p:sp>
      <p:pic>
        <p:nvPicPr>
          <p:cNvPr id="1026" name="Picture 2" descr="https://lh4.googleusercontent.com/M9PBkKIdTY64L8fJNL_i4lu2KA3LjqwtvDtvhZ7VA0eXSyYcmapqOIe201veWd404gZ4R40ITaVTHANrbHzNw4Yo1iao5hdFK7_rNmZa5JrUptrX-tIKvFx0mfBdm2K3D7H7dnqMh8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066"/>
            <a:ext cx="7289046" cy="41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mh0UO344V7swO3glKypdMI8LLQD0ERmTmHkkZEerm5ROxyZRTt-10bKPPU_yh19J682KRwavnDLzd_IK-yCvFGCdMcbKyCs6-A6AUtaOBMsG1Y7kU3EUFxJgX_-s2x7X5Kcn9e5HPM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973046"/>
            <a:ext cx="69723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/>
          <p:cNvCxnSpPr/>
          <p:nvPr/>
        </p:nvCxnSpPr>
        <p:spPr>
          <a:xfrm flipV="1">
            <a:off x="2734887" y="1995055"/>
            <a:ext cx="2601884" cy="1812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https://lh4.googleusercontent.com/OCAQyNgxyRdGx1_CVJcTgsw16bG3_k8RnUq6SFFMSDYhAZsOCVLyO3623e_wg08PDwmgt8zGZdEAA7_-bMwtd5XwkF6Qj_B2asdNRkAP5eAswVQzb0uIXeBSWpgrusdoaN1LQmkrF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20" y="531840"/>
            <a:ext cx="5547946" cy="60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7053200" y="6100108"/>
            <a:ext cx="1652650" cy="3419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solidFill>
                  <a:srgbClr val="FF0000"/>
                </a:solidFill>
                <a:latin typeface="+mj-ea"/>
              </a:rPr>
              <a:t>在按</a:t>
            </a:r>
            <a:r>
              <a:rPr lang="en-US" altLang="zh-TW" b="0" dirty="0" smtClean="0">
                <a:solidFill>
                  <a:srgbClr val="FF0000"/>
                </a:solidFill>
                <a:latin typeface="+mj-ea"/>
              </a:rPr>
              <a:t>Ente</a:t>
            </a:r>
            <a:r>
              <a:rPr lang="en-US" altLang="zh-TW" b="0" dirty="0">
                <a:solidFill>
                  <a:srgbClr val="FF0000"/>
                </a:solidFill>
                <a:latin typeface="+mj-ea"/>
              </a:rPr>
              <a:t>r</a:t>
            </a:r>
            <a:endParaRPr lang="zh-TW" altLang="en-US" b="0" dirty="0">
              <a:solidFill>
                <a:srgbClr val="FF0000"/>
              </a:solidFill>
              <a:latin typeface="+mj-ea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6438900" y="6235700"/>
            <a:ext cx="614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1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lh6.googleusercontent.com/MiLrA55gMTH2EPbLHS2nVLnfdR77GPKWon_XoOn21t-Vyo40SxoXiwTjoMohKbwQdtx2xO7VIutfXtsUWxI7w9xwkkOIrO-xrnPySVGXF30s18oJTvaw3EkTXIV9l5nvssOBV9Gtn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814777"/>
            <a:ext cx="5175250" cy="56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3618442" y="237267"/>
            <a:ext cx="4869302" cy="6087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latin typeface="+mj-ea"/>
              </a:rPr>
              <a:t>到 </a:t>
            </a:r>
            <a:r>
              <a:rPr lang="en-US" altLang="zh-TW" b="0" dirty="0" err="1" smtClean="0">
                <a:latin typeface="+mj-ea"/>
              </a:rPr>
              <a:t>portainer</a:t>
            </a:r>
            <a:r>
              <a:rPr lang="zh-TW" altLang="en-US" b="0" dirty="0" smtClean="0">
                <a:latin typeface="+mj-ea"/>
              </a:rPr>
              <a:t> 中確認 資料庫的</a:t>
            </a:r>
            <a:r>
              <a:rPr lang="en-US" altLang="zh-TW" b="0" dirty="0" smtClean="0">
                <a:latin typeface="+mj-ea"/>
              </a:rPr>
              <a:t>IP</a:t>
            </a:r>
            <a:endParaRPr lang="zh-TW" altLang="en-US" b="0" dirty="0">
              <a:latin typeface="+mj-ea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41401" y="1595901"/>
            <a:ext cx="7865532" cy="4345820"/>
            <a:chOff x="762581" y="1713736"/>
            <a:chExt cx="7374467" cy="3996040"/>
          </a:xfrm>
        </p:grpSpPr>
        <p:pic>
          <p:nvPicPr>
            <p:cNvPr id="2050" name="Picture 2" descr="https://lh6.googleusercontent.com/pVqkXHyohvQT4niA-wnWXaO96aq_nBsIgFgs9wcpFlhbUan73yCmZCLaMOt3pRR_0Q12XikUP1OBv5mO4z_VMwra_eUdVpxnn-YA1S6HP8I-xl3KXY3i9OEzBW10OzJ9Berwn9wiHu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81" y="1713736"/>
              <a:ext cx="7374467" cy="3996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6020561" y="3134494"/>
              <a:ext cx="381000" cy="13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 flipV="1">
            <a:off x="6293908" y="3360868"/>
            <a:ext cx="355601" cy="677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標題 1"/>
          <p:cNvSpPr txBox="1">
            <a:spLocks/>
          </p:cNvSpPr>
          <p:nvPr/>
        </p:nvSpPr>
        <p:spPr>
          <a:xfrm>
            <a:off x="5295075" y="4038200"/>
            <a:ext cx="1642754" cy="258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0" dirty="0" smtClean="0">
                <a:solidFill>
                  <a:srgbClr val="FF0000"/>
                </a:solidFill>
                <a:latin typeface="+mj-ea"/>
              </a:rPr>
              <a:t>172.18.0.3</a:t>
            </a:r>
            <a:endParaRPr lang="zh-TW" altLang="en-US" b="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4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362200" y="119741"/>
            <a:ext cx="7561943" cy="53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b="0" dirty="0">
                <a:latin typeface="+mj-ea"/>
              </a:rPr>
              <a:t>修改</a:t>
            </a:r>
            <a:r>
              <a:rPr lang="en-US" altLang="zh-TW" b="0" dirty="0">
                <a:latin typeface="+mj-ea"/>
              </a:rPr>
              <a:t> </a:t>
            </a:r>
            <a:r>
              <a:rPr lang="en-US" altLang="zh-TW" b="0" dirty="0" err="1">
                <a:latin typeface="+mj-ea"/>
              </a:rPr>
              <a:t>docker-conpose.yml</a:t>
            </a:r>
            <a:r>
              <a:rPr lang="en-US" altLang="zh-TW" b="0" dirty="0">
                <a:latin typeface="+mj-ea"/>
              </a:rPr>
              <a:t> </a:t>
            </a:r>
            <a:r>
              <a:rPr lang="zh-TW" altLang="zh-TW" b="0" dirty="0">
                <a:latin typeface="+mj-ea"/>
              </a:rPr>
              <a:t>檔案內定義的 </a:t>
            </a:r>
            <a:r>
              <a:rPr lang="en-US" altLang="zh-TW" b="0" dirty="0">
                <a:latin typeface="+mj-ea"/>
              </a:rPr>
              <a:t>DATABASE_URL</a:t>
            </a:r>
            <a:endParaRPr lang="zh-TW" altLang="zh-TW" b="0" dirty="0">
              <a:latin typeface="+mj-ea"/>
            </a:endParaRPr>
          </a:p>
        </p:txBody>
      </p:sp>
      <p:pic>
        <p:nvPicPr>
          <p:cNvPr id="4" name="Picture 6" descr="https://lh5.googleusercontent.com/AN64mQrYuYHKB3m0Hwm72pDiz7VfuZwOhIz2QT-6UtC696mB4BYxZUXpBu23ejeyiJGz0hJIyu142x-DrDV5byjhxTis9iswZUNWkw5re1xExVBfMRfcwwRI45D7TkCE3DpQVjscRx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762000"/>
            <a:ext cx="5486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987396" y="2571750"/>
            <a:ext cx="803804" cy="135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5666550" y="2276475"/>
            <a:ext cx="1606846" cy="295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0" dirty="0" smtClean="0">
                <a:solidFill>
                  <a:srgbClr val="FF0000"/>
                </a:solidFill>
                <a:latin typeface="+mj-ea"/>
              </a:rPr>
              <a:t>172.18.0.3:3306</a:t>
            </a:r>
            <a:endParaRPr lang="zh-TW" altLang="en-US" b="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60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804833" y="184604"/>
            <a:ext cx="2400299" cy="335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b="0" dirty="0">
                <a:latin typeface="+mj-ea"/>
              </a:rPr>
              <a:t>重新啟動</a:t>
            </a:r>
            <a:r>
              <a:rPr lang="en-US" altLang="zh-TW" b="0" dirty="0">
                <a:latin typeface="+mj-ea"/>
              </a:rPr>
              <a:t> API</a:t>
            </a:r>
            <a:r>
              <a:rPr lang="zh-TW" altLang="zh-TW" b="0" dirty="0">
                <a:latin typeface="+mj-ea"/>
              </a:rPr>
              <a:t>服務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2970741" y="493487"/>
            <a:ext cx="6392334" cy="6335938"/>
            <a:chOff x="770466" y="1115723"/>
            <a:chExt cx="4734984" cy="5129566"/>
          </a:xfrm>
        </p:grpSpPr>
        <p:pic>
          <p:nvPicPr>
            <p:cNvPr id="3" name="Picture 8" descr="https://lh6.googleusercontent.com/-zU4MajI6axdC_VxtITGYBaxe0C2tOeFESIbW8TYGpMkSV_G1f-jGyrWjbiKvVvLfo089z8_lQRnRzCCnKT4YNKfJ5KyV4sCIpr2mBC55pVRvSh5xuhHwI7Ky4270u2jpvETdedlfa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" y="1115723"/>
              <a:ext cx="4734984" cy="512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028824" y="6086474"/>
              <a:ext cx="1254126" cy="879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8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lWrSMDEwrBzbCttl-EboroZWfCn7uRXdh4zR6ejmG2-IuHpbBKeMyP-AajP7qsnbgMiDam_jqwQGH4Wc2oh89ynZvoW3coAi_dnvhc5fH1W_D51TVGdeb46Gpa6PptkI77eLPeBd9q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2" y="1264558"/>
            <a:ext cx="9469442" cy="51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657600" y="377371"/>
            <a:ext cx="4818743" cy="526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latin typeface="+mj-ea"/>
              </a:rPr>
              <a:t>到 </a:t>
            </a:r>
            <a:r>
              <a:rPr lang="en-US" altLang="zh-TW" b="0" dirty="0" smtClean="0">
                <a:latin typeface="+mj-ea"/>
              </a:rPr>
              <a:t>containers</a:t>
            </a:r>
            <a:r>
              <a:rPr lang="zh-TW" altLang="en-US" b="0" dirty="0" smtClean="0">
                <a:latin typeface="+mj-ea"/>
              </a:rPr>
              <a:t> 中確認 伺服器</a:t>
            </a:r>
            <a:r>
              <a:rPr lang="zh-TW" altLang="en-US" b="0" dirty="0">
                <a:latin typeface="+mj-ea"/>
              </a:rPr>
              <a:t>啟動</a:t>
            </a:r>
          </a:p>
        </p:txBody>
      </p:sp>
      <p:sp>
        <p:nvSpPr>
          <p:cNvPr id="4" name="矩形 3"/>
          <p:cNvSpPr/>
          <p:nvPr/>
        </p:nvSpPr>
        <p:spPr>
          <a:xfrm>
            <a:off x="5005388" y="5819776"/>
            <a:ext cx="1112043" cy="109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837509" y="6027579"/>
            <a:ext cx="1487092" cy="2604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0" dirty="0" smtClean="0">
                <a:solidFill>
                  <a:srgbClr val="FF0000"/>
                </a:solidFill>
                <a:latin typeface="+mj-ea"/>
              </a:rPr>
              <a:t>Server startup</a:t>
            </a:r>
            <a:endParaRPr lang="zh-TW" altLang="en-US" b="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35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oSaAGd--wtWB6XGZ_u6IhFny8wD1KCHVp5zS7Oi-_IWn3IuWGifleSSK8UK00bi4vMugheAAFk55qdBPVOEeZXpVARBYKqG3JPIVScJEWwP_rgK4ZibB2VDRJBeMRoZcdRYi7hWNw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15" y="1242254"/>
            <a:ext cx="7239906" cy="48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657600" y="377371"/>
            <a:ext cx="4818743" cy="526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latin typeface="+mj-ea"/>
              </a:rPr>
              <a:t>到 </a:t>
            </a:r>
            <a:r>
              <a:rPr lang="en-US" altLang="zh-TW" b="0" dirty="0" smtClean="0">
                <a:latin typeface="+mj-ea"/>
              </a:rPr>
              <a:t>VM</a:t>
            </a:r>
            <a:r>
              <a:rPr lang="zh-TW" altLang="en-US" b="0" dirty="0" smtClean="0">
                <a:latin typeface="+mj-ea"/>
              </a:rPr>
              <a:t>中設定 </a:t>
            </a:r>
            <a:r>
              <a:rPr lang="en-US" altLang="zh-TW" b="0" dirty="0" smtClean="0">
                <a:latin typeface="+mj-ea"/>
              </a:rPr>
              <a:t>FHIR</a:t>
            </a:r>
            <a:r>
              <a:rPr lang="zh-TW" altLang="en-US" b="0" dirty="0" smtClean="0">
                <a:latin typeface="+mj-ea"/>
              </a:rPr>
              <a:t> </a:t>
            </a:r>
            <a:r>
              <a:rPr lang="en-US" altLang="zh-TW" b="0" dirty="0" smtClean="0">
                <a:latin typeface="+mj-ea"/>
              </a:rPr>
              <a:t>server</a:t>
            </a:r>
            <a:r>
              <a:rPr lang="zh-TW" altLang="en-US" b="0" dirty="0" smtClean="0">
                <a:latin typeface="+mj-ea"/>
              </a:rPr>
              <a:t>連接埠</a:t>
            </a:r>
            <a:endParaRPr lang="zh-TW" altLang="en-US" b="0" dirty="0"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4515" y="2772229"/>
            <a:ext cx="708297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4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55" y="458479"/>
            <a:ext cx="7518400" cy="62313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45" y="153882"/>
            <a:ext cx="6836110" cy="6379894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9855200" y="1921928"/>
            <a:ext cx="1606846" cy="295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0" dirty="0" smtClean="0">
                <a:solidFill>
                  <a:srgbClr val="FF0000"/>
                </a:solidFill>
                <a:latin typeface="+mj-ea"/>
              </a:rPr>
              <a:t>成功連接</a:t>
            </a:r>
            <a:endParaRPr lang="zh-TW" altLang="en-US" b="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6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en-US" altLang="zh-CN" dirty="0" smtClean="0"/>
              <a:t>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版面配置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2019/03/05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810" y="4027716"/>
            <a:ext cx="10850563" cy="1028699"/>
          </a:xfrm>
        </p:spPr>
        <p:txBody>
          <a:bodyPr/>
          <a:lstStyle/>
          <a:p>
            <a:r>
              <a:rPr lang="zh-TW" altLang="en-US" dirty="0" smtClean="0"/>
              <a:t>新增虛擬機器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074" name="Picture 2" descr="https://lh6.googleusercontent.com/hUdtoZgum7wrJytHZgdEptK67XzIRxB2naKJznE5OXdeJ982zjj7cUxLQQpYkTqB5dsGPGr3fkHpOZPNha40qYEbjFRioa8OkiBnqlMQoN4HpZutendRItFsesuaW5H2i_VZ6BjAQ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55" y="1178587"/>
            <a:ext cx="7353300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0B4C6UmnuvR6Pbxe8JhhhVeZBstfx31mh60gYCTMKA4dCQvvRHd6L0FAYYPhST2qZDXAlbiwqADb3BuunfTSrGLBmnNurb9Bu976jsnYJrg6XkvO0GXSHMQ8jOnHfmlhlqMU0zV-y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61" y="2541815"/>
            <a:ext cx="34956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fl5UmF69RYGlQDuN2u5ua2Svt48-jvU6C4r9khqoyg1hyuJ9d1tV9zY8wSwk4wq8jTO3L6zSAJygO5XYAzox9DvSE80IOSMoU4qWl2I6hq4H5Y9PiBa7RWa_sDU0ht1XmArpYDFqY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61" y="2541814"/>
            <a:ext cx="34956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5.googleusercontent.com/-T_P8wZwMz0GZBtd2jZMQkO83f1JPtU1jhLV2dXI26FAe5uGxHqddciQfH5zxvenSBXwy91kexjLys3vTwQvkkSqRiNirwUSopzxPcbiwvgQU8WUZEesDYDeunLdr7PKJGmLpjjLiz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86" y="2541814"/>
            <a:ext cx="37909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6.googleusercontent.com/LknG81SzGuHU_7psRBgiu8kKoMvWCq8_Bn9HLgRaTiwE63JgFbqdgs2_eSvbAumbuF-zC5g33nOrlVCHa0DcRFE8GPOA9M5bMUJzkiknC9Eb5kY3lDFJo9QxAIqL-IwWJG9LcI_di9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86" y="2541814"/>
            <a:ext cx="37909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6.googleusercontent.com/L0WdxGyJqeU40I8XiXVKeUCDQAKDxr74NTWQaPA0qcJR2mz98_wCTTN01b-W13_dX1Ho5m70YNGMRFiEt-eWTwdVuC36JcZT4I3_aslou6G3-opvSRGZKyQOrno7Wc3OMSjltkpL2w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86" y="2541814"/>
            <a:ext cx="37909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 txBox="1">
            <a:spLocks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200" b="0" dirty="0">
                <a:latin typeface="+mj-ea"/>
              </a:rPr>
              <a:t>建立虛擬磁碟</a:t>
            </a:r>
            <a:endParaRPr lang="zh-CN" altLang="en-US" sz="2200" b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99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b="0" dirty="0">
                <a:latin typeface="+mj-ea"/>
              </a:rPr>
              <a:t>選擇啟動磁碟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775"/>
            <a:ext cx="122110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72B3-CDCD-444F-A048-446CC00C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200" b="0" dirty="0">
                <a:latin typeface="+mj-ea"/>
              </a:rPr>
              <a:t>到檔案中選取</a:t>
            </a:r>
            <a:r>
              <a:rPr lang="en-US" altLang="zh-TW" sz="2200" b="0" dirty="0" err="1">
                <a:latin typeface="+mj-ea"/>
              </a:rPr>
              <a:t>iso</a:t>
            </a:r>
            <a:r>
              <a:rPr lang="zh-TW" altLang="en-US" sz="2200" b="0" dirty="0">
                <a:latin typeface="+mj-ea"/>
              </a:rPr>
              <a:t>檔</a:t>
            </a:r>
            <a:endParaRPr lang="zh-CN" altLang="en-US" sz="2200" b="0" dirty="0">
              <a:latin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D4DA4-5AC7-44E1-B507-D4333E8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126" name="Picture 6" descr="https://lh3.googleusercontent.com/4yn1-4kF_Ixyes8aS8W4hLS8jfvZRFLHKgy4JhNTqBfd0ieERRz1qiTSXX4CxzH1YW4xVFrhAsp5_2nduh5plopsjrWdbUP551_WgERgRTuTd7AkZZe14HScLcrZzmhxkcju3O1Iv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70" y="1028700"/>
            <a:ext cx="9869869" cy="55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23C40F7987BD94CABA82AFC62A94432" ma:contentTypeVersion="4" ma:contentTypeDescription="建立新的文件。" ma:contentTypeScope="" ma:versionID="1cc81b75d9ffa686658c9fd4d33a2454">
  <xsd:schema xmlns:xsd="http://www.w3.org/2001/XMLSchema" xmlns:xs="http://www.w3.org/2001/XMLSchema" xmlns:p="http://schemas.microsoft.com/office/2006/metadata/properties" xmlns:ns2="eb3e25ed-62bb-4738-b913-60fa7c8c4598" targetNamespace="http://schemas.microsoft.com/office/2006/metadata/properties" ma:root="true" ma:fieldsID="dc193de87d040b4b13531df2c1f9168c" ns2:_="">
    <xsd:import namespace="eb3e25ed-62bb-4738-b913-60fa7c8c45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e25ed-62bb-4738-b913-60fa7c8c45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352701-6162-4206-96CA-4115B521C3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DEF6B0-257C-4B89-9C95-A8E8469AFC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FE9955-0B0E-479F-BC1B-14BC1D6560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3e25ed-62bb-4738-b913-60fa7c8c45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26362</TotalTime>
  <Words>548</Words>
  <Application>Microsoft Office PowerPoint</Application>
  <PresentationFormat>寬螢幕</PresentationFormat>
  <Paragraphs>171</Paragraphs>
  <Slides>69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微软雅黑</vt:lpstr>
      <vt:lpstr>宋体</vt:lpstr>
      <vt:lpstr>新細明體</vt:lpstr>
      <vt:lpstr>Arial</vt:lpstr>
      <vt:lpstr>Calibri</vt:lpstr>
      <vt:lpstr>Impact</vt:lpstr>
      <vt:lpstr>主题5</vt:lpstr>
      <vt:lpstr>FHIR Server 安裝</vt:lpstr>
      <vt:lpstr>PowerPoint 簡報</vt:lpstr>
      <vt:lpstr>VirtualBox安裝</vt:lpstr>
      <vt:lpstr>設定網卡</vt:lpstr>
      <vt:lpstr>https://www.virtualbox.org/</vt:lpstr>
      <vt:lpstr>設定安裝</vt:lpstr>
      <vt:lpstr>新增虛擬機器</vt:lpstr>
      <vt:lpstr>選擇啟動磁碟</vt:lpstr>
      <vt:lpstr>到檔案中選取iso檔</vt:lpstr>
      <vt:lpstr>啟動作業系統-設定語言</vt:lpstr>
      <vt:lpstr>啟動作業系統-下載Ubuntu、選擇預設ip</vt:lpstr>
      <vt:lpstr>(可以手動設定ip)</vt:lpstr>
      <vt:lpstr>啟動作業系統-配置位址</vt:lpstr>
      <vt:lpstr>啟動作業系統-選擇磁盤</vt:lpstr>
      <vt:lpstr>啟動作業系統-確認設置是否正確</vt:lpstr>
      <vt:lpstr>啟動作業系統-設定帳密</vt:lpstr>
      <vt:lpstr>啟動作業系統-安裝package</vt:lpstr>
      <vt:lpstr>啟動作業系統-完成</vt:lpstr>
      <vt:lpstr>安裝 ssh</vt:lpstr>
      <vt:lpstr>設定網路</vt:lpstr>
      <vt:lpstr>VM本身無法複製貼上，可以使用PuTTy、Git Bash (PuTTy安裝在後面章節有教學)</vt:lpstr>
      <vt:lpstr>利用ssh連接到VM </vt:lpstr>
      <vt:lpstr>順利連接到虛擬機器</vt:lpstr>
      <vt:lpstr>設定文件(以PuTTy為例)</vt:lpstr>
      <vt:lpstr>從souces.list.docx複製內容</vt:lpstr>
      <vt:lpstr>Step1.  ctrl+k先刪除原本文件 Step2.  貼上sources.list.docx的內容 Step3.  ctrl+x退出文件</vt:lpstr>
      <vt:lpstr>更新軟體 </vt:lpstr>
      <vt:lpstr>Putty 安裝</vt:lpstr>
      <vt:lpstr>https://www.putty.org/</vt:lpstr>
      <vt:lpstr>PowerPoint 簡報</vt:lpstr>
      <vt:lpstr>PowerPoint 簡報</vt:lpstr>
      <vt:lpstr>PowerPoint 簡報</vt:lpstr>
      <vt:lpstr>PowerPoint 簡報</vt:lpstr>
      <vt:lpstr>Nginx安裝</vt:lpstr>
      <vt:lpstr>安裝Nginx</vt:lpstr>
      <vt:lpstr>從 fhir.conf.docx 複製內容</vt:lpstr>
      <vt:lpstr> 取代 /etc/nginx/sites-enabled/fhir_server.conf 所有內容 </vt:lpstr>
      <vt:lpstr>重新讀取配置檔 </vt:lpstr>
      <vt:lpstr>網址輸入127.0.1.1:80</vt:lpstr>
      <vt:lpstr>Docker Deamon 安裝</vt:lpstr>
      <vt:lpstr>輸入指令做安裝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Protainer安裝</vt:lpstr>
      <vt:lpstr>指令： sudo docker run -d --name portainer -p 9000:9000 -v /var/run/docker.sock:/var/run/docker.sock --restart always portainer/portainer</vt:lpstr>
      <vt:lpstr>設定網路</vt:lpstr>
      <vt:lpstr>登入帳密</vt:lpstr>
      <vt:lpstr>PowerPoint 簡報</vt:lpstr>
      <vt:lpstr>PowerPoint 簡報</vt:lpstr>
      <vt:lpstr>FHIR Server安裝-MySQL</vt:lpstr>
      <vt:lpstr>指令： mkdir fhir-server cd fhir-server </vt:lpstr>
      <vt:lpstr>從docker.compose.yml複製內容</vt:lpstr>
      <vt:lpstr>指令：nano docker-compose.yml</vt:lpstr>
      <vt:lpstr>貼上後按ctrl+x退出</vt:lpstr>
      <vt:lpstr>啟動API服務指令： sudo apt install docker-compose sudo docker-compose up -d api</vt:lpstr>
      <vt:lpstr>啟動資料庫服務指令： $ sudo docker-compose up -d database</vt:lpstr>
      <vt:lpstr>登入並輸入密碼 //密碼：HkeA0cI7MDgbyFru65Mm1izFTImN66gT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Thanks.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user</cp:lastModifiedBy>
  <cp:revision>79</cp:revision>
  <cp:lastPrinted>2018-02-05T16:00:00Z</cp:lastPrinted>
  <dcterms:created xsi:type="dcterms:W3CDTF">2018-02-05T16:00:00Z</dcterms:created>
  <dcterms:modified xsi:type="dcterms:W3CDTF">2019-03-05T08:33:32Z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0x010100E23C40F7987BD94CABA82AFC62A94432</vt:lpwstr>
  </property>
</Properties>
</file>